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7"/>
  </p:notesMasterIdLst>
  <p:sldIdLst>
    <p:sldId id="342" r:id="rId2"/>
    <p:sldId id="362" r:id="rId3"/>
    <p:sldId id="336" r:id="rId4"/>
    <p:sldId id="347" r:id="rId5"/>
    <p:sldId id="343" r:id="rId6"/>
    <p:sldId id="348" r:id="rId7"/>
    <p:sldId id="339" r:id="rId8"/>
    <p:sldId id="340" r:id="rId9"/>
    <p:sldId id="341" r:id="rId10"/>
    <p:sldId id="344" r:id="rId11"/>
    <p:sldId id="349" r:id="rId12"/>
    <p:sldId id="345" r:id="rId13"/>
    <p:sldId id="371" r:id="rId14"/>
    <p:sldId id="346" r:id="rId15"/>
    <p:sldId id="350" r:id="rId16"/>
    <p:sldId id="351" r:id="rId17"/>
    <p:sldId id="369" r:id="rId18"/>
    <p:sldId id="370" r:id="rId19"/>
    <p:sldId id="352" r:id="rId20"/>
    <p:sldId id="353" r:id="rId21"/>
    <p:sldId id="354" r:id="rId22"/>
    <p:sldId id="355" r:id="rId23"/>
    <p:sldId id="356" r:id="rId24"/>
    <p:sldId id="357" r:id="rId25"/>
    <p:sldId id="358" r:id="rId26"/>
    <p:sldId id="359" r:id="rId27"/>
    <p:sldId id="360" r:id="rId28"/>
    <p:sldId id="363" r:id="rId29"/>
    <p:sldId id="364" r:id="rId30"/>
    <p:sldId id="365" r:id="rId31"/>
    <p:sldId id="366" r:id="rId32"/>
    <p:sldId id="367" r:id="rId33"/>
    <p:sldId id="368" r:id="rId34"/>
    <p:sldId id="314" r:id="rId35"/>
    <p:sldId id="310" r:id="rId3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淺色樣式 1 - 輔色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301B821-A1FF-4177-AEE7-76D212191A09}" styleName="中等深淺樣式 1 - 輔色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429" autoAdjust="0"/>
    <p:restoredTop sz="97148" autoAdjust="0"/>
  </p:normalViewPr>
  <p:slideViewPr>
    <p:cSldViewPr>
      <p:cViewPr>
        <p:scale>
          <a:sx n="100" d="100"/>
          <a:sy n="100" d="100"/>
        </p:scale>
        <p:origin x="-1932" y="-35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Albert\Dropbox\&#27963;&#38913;&#31807;1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Albert\Dropbox\&#27963;&#38913;&#31807;1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Albert\Dropbox\&#27963;&#38913;&#31807;1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Strong Scability</a:t>
            </a:r>
            <a:endParaRPr lang="zh-TW"/>
          </a:p>
        </c:rich>
      </c:tx>
      <c:overlay val="0"/>
    </c:title>
    <c:autoTitleDeleted val="0"/>
    <c:plotArea>
      <c:layout/>
      <c:lineChart>
        <c:grouping val="standard"/>
        <c:varyColors val="0"/>
        <c:ser>
          <c:idx val="1"/>
          <c:order val="0"/>
          <c:tx>
            <c:v>MPI_static</c:v>
          </c:tx>
          <c:marker>
            <c:symbol val="none"/>
          </c:marker>
          <c:val>
            <c:numRef>
              <c:f>工作表1!$B$3:$Q$3</c:f>
              <c:numCache>
                <c:formatCode>General</c:formatCode>
                <c:ptCount val="16"/>
                <c:pt idx="0">
                  <c:v>27.6</c:v>
                </c:pt>
                <c:pt idx="1">
                  <c:v>25</c:v>
                </c:pt>
                <c:pt idx="2">
                  <c:v>23.3</c:v>
                </c:pt>
                <c:pt idx="3">
                  <c:v>21</c:v>
                </c:pt>
                <c:pt idx="4">
                  <c:v>19.100000000000001</c:v>
                </c:pt>
                <c:pt idx="5">
                  <c:v>18</c:v>
                </c:pt>
                <c:pt idx="6">
                  <c:v>17.600000000000001</c:v>
                </c:pt>
                <c:pt idx="7">
                  <c:v>17</c:v>
                </c:pt>
                <c:pt idx="8">
                  <c:v>15</c:v>
                </c:pt>
                <c:pt idx="9">
                  <c:v>14</c:v>
                </c:pt>
                <c:pt idx="10">
                  <c:v>13.8</c:v>
                </c:pt>
                <c:pt idx="11">
                  <c:v>13.6</c:v>
                </c:pt>
                <c:pt idx="12">
                  <c:v>13.2</c:v>
                </c:pt>
                <c:pt idx="13">
                  <c:v>12.8</c:v>
                </c:pt>
                <c:pt idx="14">
                  <c:v>12.5</c:v>
                </c:pt>
                <c:pt idx="15">
                  <c:v>12</c:v>
                </c:pt>
              </c:numCache>
            </c:numRef>
          </c:val>
          <c:smooth val="0"/>
        </c:ser>
        <c:ser>
          <c:idx val="0"/>
          <c:order val="1"/>
          <c:tx>
            <c:v>OpenMP_static</c:v>
          </c:tx>
          <c:marker>
            <c:symbol val="none"/>
          </c:marker>
          <c:val>
            <c:numRef>
              <c:f>工作表1!$B$4:$Q$4</c:f>
              <c:numCache>
                <c:formatCode>General</c:formatCode>
                <c:ptCount val="16"/>
                <c:pt idx="0">
                  <c:v>26.3</c:v>
                </c:pt>
                <c:pt idx="1">
                  <c:v>24</c:v>
                </c:pt>
                <c:pt idx="2">
                  <c:v>22.1</c:v>
                </c:pt>
                <c:pt idx="3">
                  <c:v>20</c:v>
                </c:pt>
                <c:pt idx="4">
                  <c:v>20.5</c:v>
                </c:pt>
                <c:pt idx="5">
                  <c:v>16</c:v>
                </c:pt>
                <c:pt idx="6">
                  <c:v>15</c:v>
                </c:pt>
                <c:pt idx="7">
                  <c:v>14.3</c:v>
                </c:pt>
                <c:pt idx="8">
                  <c:v>14</c:v>
                </c:pt>
                <c:pt idx="9">
                  <c:v>12</c:v>
                </c:pt>
                <c:pt idx="10">
                  <c:v>11</c:v>
                </c:pt>
                <c:pt idx="11">
                  <c:v>11.2</c:v>
                </c:pt>
                <c:pt idx="12">
                  <c:v>10.8</c:v>
                </c:pt>
                <c:pt idx="13">
                  <c:v>10.6</c:v>
                </c:pt>
                <c:pt idx="14">
                  <c:v>10.5</c:v>
                </c:pt>
                <c:pt idx="15">
                  <c:v>10.44</c:v>
                </c:pt>
              </c:numCache>
            </c:numRef>
          </c:val>
          <c:smooth val="0"/>
        </c:ser>
        <c:ser>
          <c:idx val="2"/>
          <c:order val="2"/>
          <c:tx>
            <c:v>MPI_dynamic</c:v>
          </c:tx>
          <c:marker>
            <c:symbol val="none"/>
          </c:marker>
          <c:val>
            <c:numRef>
              <c:f>工作表1!$B$5:$Q$5</c:f>
              <c:numCache>
                <c:formatCode>General</c:formatCode>
                <c:ptCount val="16"/>
                <c:pt idx="0">
                  <c:v>7</c:v>
                </c:pt>
                <c:pt idx="1">
                  <c:v>6.8</c:v>
                </c:pt>
                <c:pt idx="2">
                  <c:v>6.7</c:v>
                </c:pt>
                <c:pt idx="3">
                  <c:v>6.7</c:v>
                </c:pt>
                <c:pt idx="4">
                  <c:v>6.7</c:v>
                </c:pt>
                <c:pt idx="5">
                  <c:v>6.6</c:v>
                </c:pt>
                <c:pt idx="6">
                  <c:v>6.3</c:v>
                </c:pt>
                <c:pt idx="7">
                  <c:v>6.3</c:v>
                </c:pt>
                <c:pt idx="8">
                  <c:v>6.25</c:v>
                </c:pt>
                <c:pt idx="9">
                  <c:v>6.22</c:v>
                </c:pt>
                <c:pt idx="10">
                  <c:v>6.2</c:v>
                </c:pt>
                <c:pt idx="11">
                  <c:v>6.17</c:v>
                </c:pt>
                <c:pt idx="12">
                  <c:v>6.1</c:v>
                </c:pt>
                <c:pt idx="13">
                  <c:v>6</c:v>
                </c:pt>
                <c:pt idx="14">
                  <c:v>5</c:v>
                </c:pt>
                <c:pt idx="15">
                  <c:v>4.8</c:v>
                </c:pt>
              </c:numCache>
            </c:numRef>
          </c:val>
          <c:smooth val="0"/>
        </c:ser>
        <c:ser>
          <c:idx val="3"/>
          <c:order val="3"/>
          <c:tx>
            <c:v>OpenMP_dynamic</c:v>
          </c:tx>
          <c:marker>
            <c:symbol val="none"/>
          </c:marker>
          <c:val>
            <c:numRef>
              <c:f>工作表1!$B$6:$Q$6</c:f>
              <c:numCache>
                <c:formatCode>General</c:formatCode>
                <c:ptCount val="16"/>
                <c:pt idx="0">
                  <c:v>6</c:v>
                </c:pt>
                <c:pt idx="1">
                  <c:v>5.8</c:v>
                </c:pt>
                <c:pt idx="2">
                  <c:v>5.5</c:v>
                </c:pt>
                <c:pt idx="3">
                  <c:v>5.5</c:v>
                </c:pt>
                <c:pt idx="4">
                  <c:v>5.5</c:v>
                </c:pt>
                <c:pt idx="5">
                  <c:v>5.0999999999999996</c:v>
                </c:pt>
                <c:pt idx="6">
                  <c:v>5</c:v>
                </c:pt>
                <c:pt idx="7">
                  <c:v>5.3</c:v>
                </c:pt>
                <c:pt idx="8">
                  <c:v>4.8</c:v>
                </c:pt>
                <c:pt idx="9">
                  <c:v>4.4000000000000004</c:v>
                </c:pt>
                <c:pt idx="10">
                  <c:v>4.4000000000000004</c:v>
                </c:pt>
                <c:pt idx="11">
                  <c:v>4.2</c:v>
                </c:pt>
                <c:pt idx="12">
                  <c:v>4</c:v>
                </c:pt>
                <c:pt idx="13">
                  <c:v>3</c:v>
                </c:pt>
                <c:pt idx="14">
                  <c:v>3</c:v>
                </c:pt>
                <c:pt idx="15">
                  <c:v>3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97381888"/>
        <c:axId val="88093760"/>
      </c:lineChart>
      <c:catAx>
        <c:axId val="97381888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 dirty="0"/>
                  <a:t># </a:t>
                </a:r>
                <a:r>
                  <a:rPr lang="en-US" dirty="0" smtClean="0"/>
                  <a:t>cores ( #thread * #</a:t>
                </a:r>
                <a:r>
                  <a:rPr lang="en-US" dirty="0" err="1" smtClean="0"/>
                  <a:t>MPI_tasks</a:t>
                </a:r>
                <a:r>
                  <a:rPr lang="en-US" dirty="0" smtClean="0"/>
                  <a:t>)</a:t>
                </a:r>
                <a:endParaRPr lang="zh-TW" dirty="0"/>
              </a:p>
            </c:rich>
          </c:tx>
          <c:overlay val="0"/>
        </c:title>
        <c:majorTickMark val="out"/>
        <c:minorTickMark val="none"/>
        <c:tickLblPos val="nextTo"/>
        <c:crossAx val="88093760"/>
        <c:crosses val="autoZero"/>
        <c:auto val="1"/>
        <c:lblAlgn val="ctr"/>
        <c:lblOffset val="100"/>
        <c:noMultiLvlLbl val="0"/>
      </c:catAx>
      <c:valAx>
        <c:axId val="88093760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time (sec)</a:t>
                </a:r>
                <a:endParaRPr lang="zh-TW"/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crossAx val="97381888"/>
        <c:crosses val="autoZero"/>
        <c:crossBetween val="between"/>
      </c:valAx>
    </c:plotArea>
    <c:legend>
      <c:legendPos val="r"/>
      <c:overlay val="0"/>
    </c:legend>
    <c:plotVisOnly val="1"/>
    <c:dispBlanksAs val="gap"/>
    <c:showDLblsOverMax val="0"/>
  </c:chart>
  <c:spPr>
    <a:solidFill>
      <a:schemeClr val="lt1"/>
    </a:solidFill>
    <a:ln w="25400" cap="flat" cmpd="sng" algn="ctr">
      <a:solidFill>
        <a:schemeClr val="accent1"/>
      </a:solidFill>
      <a:prstDash val="solid"/>
    </a:ln>
    <a:effectLst/>
  </c:spPr>
  <c:txPr>
    <a:bodyPr/>
    <a:lstStyle/>
    <a:p>
      <a:pPr>
        <a:defRPr>
          <a:solidFill>
            <a:schemeClr val="dk1"/>
          </a:solidFill>
          <a:latin typeface="+mn-lt"/>
          <a:ea typeface="+mn-ea"/>
          <a:cs typeface="+mn-cs"/>
        </a:defRPr>
      </a:pPr>
      <a:endParaRPr lang="zh-TW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Weak Scalability</a:t>
            </a:r>
            <a:endParaRPr lang="zh-TW"/>
          </a:p>
        </c:rich>
      </c:tx>
      <c:overlay val="0"/>
    </c:title>
    <c:autoTitleDeleted val="0"/>
    <c:plotArea>
      <c:layout/>
      <c:lineChart>
        <c:grouping val="standard"/>
        <c:varyColors val="0"/>
        <c:ser>
          <c:idx val="1"/>
          <c:order val="0"/>
          <c:tx>
            <c:v>MPI_static</c:v>
          </c:tx>
          <c:marker>
            <c:symbol val="none"/>
          </c:marker>
          <c:cat>
            <c:numRef>
              <c:f>'工作表1 (3)'!$B$2:$G$2</c:f>
              <c:numCache>
                <c:formatCode>General</c:formatCode>
                <c:ptCount val="6"/>
                <c:pt idx="0">
                  <c:v>40</c:v>
                </c:pt>
                <c:pt idx="1">
                  <c:v>80</c:v>
                </c:pt>
                <c:pt idx="2">
                  <c:v>160</c:v>
                </c:pt>
                <c:pt idx="3">
                  <c:v>320</c:v>
                </c:pt>
                <c:pt idx="4">
                  <c:v>640</c:v>
                </c:pt>
                <c:pt idx="5">
                  <c:v>1280</c:v>
                </c:pt>
              </c:numCache>
            </c:numRef>
          </c:cat>
          <c:val>
            <c:numRef>
              <c:f>'工作表1 (3)'!$B$3:$G$3</c:f>
              <c:numCache>
                <c:formatCode>General</c:formatCode>
                <c:ptCount val="6"/>
                <c:pt idx="0">
                  <c:v>10</c:v>
                </c:pt>
                <c:pt idx="1">
                  <c:v>20</c:v>
                </c:pt>
                <c:pt idx="2">
                  <c:v>40</c:v>
                </c:pt>
                <c:pt idx="3">
                  <c:v>66</c:v>
                </c:pt>
                <c:pt idx="4">
                  <c:v>128</c:v>
                </c:pt>
                <c:pt idx="5">
                  <c:v>266</c:v>
                </c:pt>
              </c:numCache>
            </c:numRef>
          </c:val>
          <c:smooth val="0"/>
        </c:ser>
        <c:ser>
          <c:idx val="0"/>
          <c:order val="1"/>
          <c:tx>
            <c:v>OpenMP_static</c:v>
          </c:tx>
          <c:marker>
            <c:symbol val="none"/>
          </c:marker>
          <c:cat>
            <c:numRef>
              <c:f>'工作表1 (3)'!$B$2:$G$2</c:f>
              <c:numCache>
                <c:formatCode>General</c:formatCode>
                <c:ptCount val="6"/>
                <c:pt idx="0">
                  <c:v>40</c:v>
                </c:pt>
                <c:pt idx="1">
                  <c:v>80</c:v>
                </c:pt>
                <c:pt idx="2">
                  <c:v>160</c:v>
                </c:pt>
                <c:pt idx="3">
                  <c:v>320</c:v>
                </c:pt>
                <c:pt idx="4">
                  <c:v>640</c:v>
                </c:pt>
                <c:pt idx="5">
                  <c:v>1280</c:v>
                </c:pt>
              </c:numCache>
            </c:numRef>
          </c:cat>
          <c:val>
            <c:numRef>
              <c:f>'工作表1 (3)'!$B$4:$G$4</c:f>
              <c:numCache>
                <c:formatCode>General</c:formatCode>
                <c:ptCount val="6"/>
                <c:pt idx="0">
                  <c:v>15</c:v>
                </c:pt>
                <c:pt idx="1">
                  <c:v>30</c:v>
                </c:pt>
                <c:pt idx="2">
                  <c:v>68</c:v>
                </c:pt>
                <c:pt idx="3">
                  <c:v>120</c:v>
                </c:pt>
                <c:pt idx="4">
                  <c:v>220</c:v>
                </c:pt>
                <c:pt idx="5">
                  <c:v>460</c:v>
                </c:pt>
              </c:numCache>
            </c:numRef>
          </c:val>
          <c:smooth val="0"/>
        </c:ser>
        <c:ser>
          <c:idx val="2"/>
          <c:order val="2"/>
          <c:tx>
            <c:v>MPI_dynamic</c:v>
          </c:tx>
          <c:marker>
            <c:symbol val="none"/>
          </c:marker>
          <c:cat>
            <c:numRef>
              <c:f>'工作表1 (3)'!$B$2:$G$2</c:f>
              <c:numCache>
                <c:formatCode>General</c:formatCode>
                <c:ptCount val="6"/>
                <c:pt idx="0">
                  <c:v>40</c:v>
                </c:pt>
                <c:pt idx="1">
                  <c:v>80</c:v>
                </c:pt>
                <c:pt idx="2">
                  <c:v>160</c:v>
                </c:pt>
                <c:pt idx="3">
                  <c:v>320</c:v>
                </c:pt>
                <c:pt idx="4">
                  <c:v>640</c:v>
                </c:pt>
                <c:pt idx="5">
                  <c:v>1280</c:v>
                </c:pt>
              </c:numCache>
            </c:numRef>
          </c:cat>
          <c:val>
            <c:numRef>
              <c:f>'工作表1 (3)'!$B$5:$G$5</c:f>
              <c:numCache>
                <c:formatCode>General</c:formatCode>
                <c:ptCount val="6"/>
                <c:pt idx="0">
                  <c:v>5</c:v>
                </c:pt>
                <c:pt idx="1">
                  <c:v>10</c:v>
                </c:pt>
                <c:pt idx="2">
                  <c:v>20</c:v>
                </c:pt>
                <c:pt idx="3">
                  <c:v>40</c:v>
                </c:pt>
                <c:pt idx="4">
                  <c:v>87</c:v>
                </c:pt>
                <c:pt idx="5">
                  <c:v>160</c:v>
                </c:pt>
              </c:numCache>
            </c:numRef>
          </c:val>
          <c:smooth val="0"/>
        </c:ser>
        <c:ser>
          <c:idx val="3"/>
          <c:order val="3"/>
          <c:tx>
            <c:v>OpenMP_dynamic</c:v>
          </c:tx>
          <c:marker>
            <c:symbol val="none"/>
          </c:marker>
          <c:cat>
            <c:numRef>
              <c:f>'工作表1 (3)'!$B$2:$G$2</c:f>
              <c:numCache>
                <c:formatCode>General</c:formatCode>
                <c:ptCount val="6"/>
                <c:pt idx="0">
                  <c:v>40</c:v>
                </c:pt>
                <c:pt idx="1">
                  <c:v>80</c:v>
                </c:pt>
                <c:pt idx="2">
                  <c:v>160</c:v>
                </c:pt>
                <c:pt idx="3">
                  <c:v>320</c:v>
                </c:pt>
                <c:pt idx="4">
                  <c:v>640</c:v>
                </c:pt>
                <c:pt idx="5">
                  <c:v>1280</c:v>
                </c:pt>
              </c:numCache>
            </c:numRef>
          </c:cat>
          <c:val>
            <c:numRef>
              <c:f>'工作表1 (3)'!$B$6:$G$6</c:f>
              <c:numCache>
                <c:formatCode>General</c:formatCode>
                <c:ptCount val="6"/>
                <c:pt idx="0">
                  <c:v>4</c:v>
                </c:pt>
                <c:pt idx="1">
                  <c:v>8</c:v>
                </c:pt>
                <c:pt idx="2">
                  <c:v>16</c:v>
                </c:pt>
                <c:pt idx="3">
                  <c:v>32</c:v>
                </c:pt>
                <c:pt idx="4">
                  <c:v>64</c:v>
                </c:pt>
                <c:pt idx="5">
                  <c:v>128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00013568"/>
        <c:axId val="88095488"/>
      </c:lineChart>
      <c:catAx>
        <c:axId val="100013568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 dirty="0"/>
                  <a:t>Problem size ( number </a:t>
                </a:r>
                <a:r>
                  <a:rPr lang="en-US" dirty="0" smtClean="0"/>
                  <a:t>of points in x-axis * y-axis)</a:t>
                </a:r>
                <a:endParaRPr lang="zh-TW" dirty="0"/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crossAx val="88095488"/>
        <c:crosses val="autoZero"/>
        <c:auto val="1"/>
        <c:lblAlgn val="ctr"/>
        <c:lblOffset val="100"/>
        <c:noMultiLvlLbl val="0"/>
      </c:catAx>
      <c:valAx>
        <c:axId val="88095488"/>
        <c:scaling>
          <c:logBase val="2"/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time (sec)</a:t>
                </a:r>
                <a:endParaRPr lang="zh-TW"/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crossAx val="100013568"/>
        <c:crosses val="autoZero"/>
        <c:crossBetween val="between"/>
      </c:valAx>
    </c:plotArea>
    <c:legend>
      <c:legendPos val="r"/>
      <c:overlay val="0"/>
    </c:legend>
    <c:plotVisOnly val="1"/>
    <c:dispBlanksAs val="gap"/>
    <c:showDLblsOverMax val="0"/>
  </c:chart>
  <c:spPr>
    <a:solidFill>
      <a:schemeClr val="lt1"/>
    </a:solidFill>
    <a:ln w="25400" cap="flat" cmpd="sng" algn="ctr">
      <a:solidFill>
        <a:schemeClr val="accent6"/>
      </a:solidFill>
      <a:prstDash val="solid"/>
    </a:ln>
    <a:effectLst/>
  </c:spPr>
  <c:txPr>
    <a:bodyPr/>
    <a:lstStyle/>
    <a:p>
      <a:pPr>
        <a:defRPr>
          <a:solidFill>
            <a:schemeClr val="dk1"/>
          </a:solidFill>
          <a:latin typeface="+mn-lt"/>
          <a:ea typeface="+mn-ea"/>
          <a:cs typeface="+mn-cs"/>
        </a:defRPr>
      </a:pPr>
      <a:endParaRPr lang="zh-TW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Cost of each thread</a:t>
            </a:r>
            <a:endParaRPr lang="zh-TW"/>
          </a:p>
        </c:rich>
      </c:tx>
      <c:overlay val="0"/>
    </c:title>
    <c:autoTitleDeleted val="0"/>
    <c:plotArea>
      <c:layout/>
      <c:lineChart>
        <c:grouping val="standard"/>
        <c:varyColors val="0"/>
        <c:ser>
          <c:idx val="1"/>
          <c:order val="0"/>
          <c:tx>
            <c:v>MPI_static</c:v>
          </c:tx>
          <c:marker>
            <c:symbol val="none"/>
          </c:marker>
          <c:val>
            <c:numRef>
              <c:f>'工作表1 (2)'!$B$3:$Q$3</c:f>
              <c:numCache>
                <c:formatCode>General</c:formatCode>
                <c:ptCount val="1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2</c:v>
                </c:pt>
                <c:pt idx="8">
                  <c:v>3</c:v>
                </c:pt>
                <c:pt idx="9">
                  <c:v>5</c:v>
                </c:pt>
                <c:pt idx="10">
                  <c:v>7</c:v>
                </c:pt>
                <c:pt idx="11">
                  <c:v>10</c:v>
                </c:pt>
                <c:pt idx="12">
                  <c:v>14</c:v>
                </c:pt>
                <c:pt idx="13">
                  <c:v>18</c:v>
                </c:pt>
                <c:pt idx="14">
                  <c:v>27</c:v>
                </c:pt>
                <c:pt idx="15">
                  <c:v>30</c:v>
                </c:pt>
              </c:numCache>
            </c:numRef>
          </c:val>
          <c:smooth val="0"/>
        </c:ser>
        <c:ser>
          <c:idx val="0"/>
          <c:order val="1"/>
          <c:tx>
            <c:v>OpenMP_static</c:v>
          </c:tx>
          <c:marker>
            <c:symbol val="none"/>
          </c:marker>
          <c:val>
            <c:numRef>
              <c:f>'工作表1 (2)'!$B$4:$Q$4</c:f>
              <c:numCache>
                <c:formatCode>General</c:formatCode>
                <c:ptCount val="1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2</c:v>
                </c:pt>
                <c:pt idx="6">
                  <c:v>4</c:v>
                </c:pt>
                <c:pt idx="7">
                  <c:v>6</c:v>
                </c:pt>
                <c:pt idx="8">
                  <c:v>9</c:v>
                </c:pt>
                <c:pt idx="9">
                  <c:v>11</c:v>
                </c:pt>
                <c:pt idx="10">
                  <c:v>11.3</c:v>
                </c:pt>
                <c:pt idx="11">
                  <c:v>12</c:v>
                </c:pt>
                <c:pt idx="12">
                  <c:v>13</c:v>
                </c:pt>
                <c:pt idx="13">
                  <c:v>20</c:v>
                </c:pt>
                <c:pt idx="14">
                  <c:v>26</c:v>
                </c:pt>
                <c:pt idx="15">
                  <c:v>33</c:v>
                </c:pt>
              </c:numCache>
            </c:numRef>
          </c:val>
          <c:smooth val="0"/>
        </c:ser>
        <c:ser>
          <c:idx val="2"/>
          <c:order val="2"/>
          <c:tx>
            <c:v>MPI_dynamic</c:v>
          </c:tx>
          <c:marker>
            <c:symbol val="none"/>
          </c:marker>
          <c:val>
            <c:numRef>
              <c:f>'工作表1 (2)'!$B$5:$Q$5</c:f>
              <c:numCache>
                <c:formatCode>General</c:formatCode>
                <c:ptCount val="16"/>
                <c:pt idx="0">
                  <c:v>7</c:v>
                </c:pt>
                <c:pt idx="1">
                  <c:v>6.8</c:v>
                </c:pt>
                <c:pt idx="2">
                  <c:v>6.7</c:v>
                </c:pt>
                <c:pt idx="3">
                  <c:v>6.7</c:v>
                </c:pt>
                <c:pt idx="4">
                  <c:v>6.7</c:v>
                </c:pt>
                <c:pt idx="5">
                  <c:v>6.6</c:v>
                </c:pt>
                <c:pt idx="6">
                  <c:v>6.3</c:v>
                </c:pt>
                <c:pt idx="7">
                  <c:v>6.3</c:v>
                </c:pt>
                <c:pt idx="8">
                  <c:v>6.25</c:v>
                </c:pt>
                <c:pt idx="9">
                  <c:v>6.22</c:v>
                </c:pt>
                <c:pt idx="10">
                  <c:v>6.2</c:v>
                </c:pt>
                <c:pt idx="11">
                  <c:v>6.17</c:v>
                </c:pt>
                <c:pt idx="12">
                  <c:v>6.1</c:v>
                </c:pt>
                <c:pt idx="13">
                  <c:v>6</c:v>
                </c:pt>
                <c:pt idx="14">
                  <c:v>5</c:v>
                </c:pt>
                <c:pt idx="15">
                  <c:v>4.8</c:v>
                </c:pt>
              </c:numCache>
            </c:numRef>
          </c:val>
          <c:smooth val="0"/>
        </c:ser>
        <c:ser>
          <c:idx val="3"/>
          <c:order val="3"/>
          <c:tx>
            <c:v>OpenMP_dynamic</c:v>
          </c:tx>
          <c:marker>
            <c:symbol val="none"/>
          </c:marker>
          <c:val>
            <c:numRef>
              <c:f>'工作表1 (2)'!$B$6:$Q$6</c:f>
              <c:numCache>
                <c:formatCode>General</c:formatCode>
                <c:ptCount val="16"/>
                <c:pt idx="0">
                  <c:v>6</c:v>
                </c:pt>
                <c:pt idx="1">
                  <c:v>5.8</c:v>
                </c:pt>
                <c:pt idx="2">
                  <c:v>5.5</c:v>
                </c:pt>
                <c:pt idx="3">
                  <c:v>5.5</c:v>
                </c:pt>
                <c:pt idx="4">
                  <c:v>5.5</c:v>
                </c:pt>
                <c:pt idx="5">
                  <c:v>5.0999999999999996</c:v>
                </c:pt>
                <c:pt idx="6">
                  <c:v>5</c:v>
                </c:pt>
                <c:pt idx="7">
                  <c:v>5.3</c:v>
                </c:pt>
                <c:pt idx="8">
                  <c:v>4.8</c:v>
                </c:pt>
                <c:pt idx="9">
                  <c:v>4.4000000000000004</c:v>
                </c:pt>
                <c:pt idx="10">
                  <c:v>4.4000000000000004</c:v>
                </c:pt>
                <c:pt idx="11">
                  <c:v>4.2</c:v>
                </c:pt>
                <c:pt idx="12">
                  <c:v>4</c:v>
                </c:pt>
                <c:pt idx="13">
                  <c:v>3</c:v>
                </c:pt>
                <c:pt idx="14">
                  <c:v>3</c:v>
                </c:pt>
                <c:pt idx="15">
                  <c:v>3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99983872"/>
        <c:axId val="100107392"/>
      </c:lineChart>
      <c:catAx>
        <c:axId val="99983872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 dirty="0"/>
                  <a:t>thread </a:t>
                </a:r>
                <a:r>
                  <a:rPr lang="en-US" dirty="0" smtClean="0"/>
                  <a:t>ID  /  </a:t>
                </a:r>
                <a:r>
                  <a:rPr lang="en-US" dirty="0" err="1" smtClean="0"/>
                  <a:t>MPI_task</a:t>
                </a:r>
                <a:r>
                  <a:rPr lang="en-US" dirty="0" smtClean="0"/>
                  <a:t> ID</a:t>
                </a:r>
                <a:endParaRPr lang="zh-TW" dirty="0"/>
              </a:p>
            </c:rich>
          </c:tx>
          <c:overlay val="0"/>
        </c:title>
        <c:majorTickMark val="out"/>
        <c:minorTickMark val="none"/>
        <c:tickLblPos val="nextTo"/>
        <c:crossAx val="100107392"/>
        <c:crosses val="autoZero"/>
        <c:auto val="1"/>
        <c:lblAlgn val="ctr"/>
        <c:lblOffset val="100"/>
        <c:noMultiLvlLbl val="0"/>
      </c:catAx>
      <c:valAx>
        <c:axId val="100107392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time (sec)</a:t>
                </a:r>
                <a:endParaRPr lang="zh-TW"/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crossAx val="99983872"/>
        <c:crosses val="autoZero"/>
        <c:crossBetween val="between"/>
      </c:valAx>
    </c:plotArea>
    <c:legend>
      <c:legendPos val="r"/>
      <c:overlay val="0"/>
    </c:legend>
    <c:plotVisOnly val="1"/>
    <c:dispBlanksAs val="gap"/>
    <c:showDLblsOverMax val="0"/>
  </c:chart>
  <c:spPr>
    <a:solidFill>
      <a:schemeClr val="lt1"/>
    </a:solidFill>
    <a:ln w="25400" cap="flat" cmpd="sng" algn="ctr">
      <a:solidFill>
        <a:schemeClr val="accent1"/>
      </a:solidFill>
      <a:prstDash val="solid"/>
    </a:ln>
    <a:effectLst/>
  </c:spPr>
  <c:txPr>
    <a:bodyPr/>
    <a:lstStyle/>
    <a:p>
      <a:pPr>
        <a:defRPr>
          <a:solidFill>
            <a:schemeClr val="dk1"/>
          </a:solidFill>
          <a:latin typeface="+mn-lt"/>
          <a:ea typeface="+mn-ea"/>
          <a:cs typeface="+mn-cs"/>
        </a:defRPr>
      </a:pPr>
      <a:endParaRPr lang="zh-TW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0426C9-84AA-4F15-B546-9C456708AFD3}" type="datetimeFigureOut">
              <a:rPr lang="en-US" smtClean="0"/>
              <a:pPr/>
              <a:t>11/22/2014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2A5691-0711-4FDF-92DA-4D9C56C15B3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8284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49642F-60D6-494A-9E22-F101D5E36FCD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397413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>
            <a:normAutofit/>
          </a:bodyPr>
          <a:lstStyle>
            <a:lvl1pPr algn="ctr">
              <a:defRPr lang="en-US" sz="3600" b="1" i="1" kern="1200" dirty="0">
                <a:solidFill>
                  <a:schemeClr val="accent1">
                    <a:lumMod val="50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 anchor="b">
            <a:normAutofit/>
          </a:bodyPr>
          <a:lstStyle>
            <a:lvl1pPr marL="0" indent="0" algn="l">
              <a:buNone/>
              <a:defRPr lang="en-US" sz="1800" b="1" i="1" kern="1200" dirty="0">
                <a:solidFill>
                  <a:schemeClr val="accent2">
                    <a:lumMod val="50000"/>
                  </a:schemeClr>
                </a:solidFill>
                <a:latin typeface="Cambria" pitchFamily="18" charset="0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11/22/2014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11/22/2014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11/22/2014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/>
          <a:lstStyle>
            <a:lvl1pPr algn="r">
              <a:defRPr b="1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11/22/2014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11/22/2014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11/22/2014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11/22/2014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11/22/2014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11/22/2014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11/22/2014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11/22/2014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11/22/2014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r" defTabSz="914400" rtl="0" eaLnBrk="1" latinLnBrk="0" hangingPunct="1">
        <a:spcBef>
          <a:spcPct val="0"/>
        </a:spcBef>
        <a:buNone/>
        <a:defRPr sz="4400" b="1" i="1" kern="1200">
          <a:solidFill>
            <a:schemeClr val="accent5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chemeClr val="accent1">
            <a:lumMod val="75000"/>
          </a:schemeClr>
        </a:buClr>
        <a:buFont typeface="Arial" pitchFamily="34" charset="0"/>
        <a:buChar char="•"/>
        <a:defRPr sz="2800" kern="1200">
          <a:solidFill>
            <a:schemeClr val="tx2">
              <a:lumMod val="75000"/>
            </a:schemeClr>
          </a:solidFill>
          <a:latin typeface="Cambria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Clr>
          <a:schemeClr val="accent3">
            <a:lumMod val="50000"/>
          </a:schemeClr>
        </a:buClr>
        <a:buFont typeface="Wingdings" pitchFamily="2" charset="2"/>
        <a:buChar char="§"/>
        <a:defRPr sz="2400" kern="1200">
          <a:solidFill>
            <a:schemeClr val="accent3">
              <a:lumMod val="50000"/>
            </a:schemeClr>
          </a:solidFill>
          <a:latin typeface="Cambria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accent4">
            <a:lumMod val="50000"/>
          </a:schemeClr>
        </a:buClr>
        <a:buFont typeface="Arial" pitchFamily="34" charset="0"/>
        <a:buChar char="•"/>
        <a:defRPr sz="2400" kern="1200">
          <a:solidFill>
            <a:schemeClr val="accent4">
              <a:lumMod val="5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219200" y="2514600"/>
            <a:ext cx="7543800" cy="2362200"/>
          </a:xfrm>
        </p:spPr>
        <p:txBody>
          <a:bodyPr>
            <a:normAutofit/>
          </a:bodyPr>
          <a:lstStyle/>
          <a:p>
            <a:pPr algn="l"/>
            <a:r>
              <a:rPr lang="en-US" altLang="zh-TW" sz="4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Parallel Programming</a:t>
            </a:r>
            <a:br>
              <a:rPr lang="en-US" altLang="zh-TW" sz="4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altLang="zh-TW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               Assignment 3 –</a:t>
            </a:r>
            <a:br>
              <a:rPr lang="en-US" altLang="zh-TW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altLang="zh-TW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                                  </a:t>
            </a:r>
            <a:endParaRPr lang="zh-TW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7010400" y="5029200"/>
            <a:ext cx="1828800" cy="1447800"/>
          </a:xfrm>
        </p:spPr>
        <p:txBody>
          <a:bodyPr>
            <a:normAutofit/>
          </a:bodyPr>
          <a:lstStyle/>
          <a:p>
            <a:r>
              <a:rPr lang="en-US" altLang="zh-TW" sz="2400" i="1" dirty="0" smtClean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otype Corsiva" panose="03010101010201010101" pitchFamily="66" charset="0"/>
              </a:rPr>
              <a:t>Tony Wei,</a:t>
            </a:r>
          </a:p>
          <a:p>
            <a:r>
              <a:rPr lang="en-US" altLang="zh-TW" sz="2400" dirty="0" smtClean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otype Corsiva" panose="03010101010201010101" pitchFamily="66" charset="0"/>
              </a:rPr>
              <a:t>   </a:t>
            </a:r>
            <a:r>
              <a:rPr lang="en-US" altLang="zh-TW" sz="2100" dirty="0" smtClean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otype Corsiva" panose="03010101010201010101" pitchFamily="66" charset="0"/>
              </a:rPr>
              <a:t>LSA Lab</a:t>
            </a:r>
            <a:endParaRPr lang="en-US" altLang="zh-TW" sz="2100" i="1" dirty="0" smtClean="0">
              <a:solidFill>
                <a:schemeClr val="accent5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otype Corsiva" panose="03010101010201010101" pitchFamily="66" charset="0"/>
            </a:endParaRPr>
          </a:p>
          <a:p>
            <a:pPr algn="r"/>
            <a:endParaRPr lang="zh-TW" altLang="en-US" sz="2400" i="1" dirty="0">
              <a:solidFill>
                <a:schemeClr val="accent5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otype Corsiva" panose="03010101010201010101" pitchFamily="66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562600" y="3962400"/>
            <a:ext cx="31711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600" b="1" i="1" dirty="0" smtClean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Mandelbrot Set</a:t>
            </a:r>
            <a:endParaRPr lang="zh-TW" altLang="en-US" sz="3600" b="1" i="1" dirty="0">
              <a:solidFill>
                <a:schemeClr val="accent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636587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Problem Description(cont’d)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600200"/>
            <a:ext cx="8534400" cy="5181600"/>
          </a:xfrm>
        </p:spPr>
        <p:txBody>
          <a:bodyPr>
            <a:normAutofit/>
          </a:bodyPr>
          <a:lstStyle/>
          <a:p>
            <a:r>
              <a:rPr lang="en-US" altLang="zh-TW" dirty="0" smtClean="0"/>
              <a:t>Requirement</a:t>
            </a:r>
          </a:p>
          <a:p>
            <a:pPr lvl="1"/>
            <a:r>
              <a:rPr lang="en-US" altLang="zh-TW" dirty="0" smtClean="0"/>
              <a:t>Parallelize sequential program to </a:t>
            </a:r>
            <a:r>
              <a:rPr lang="en-US" altLang="zh-TW" b="1" dirty="0" smtClean="0">
                <a:solidFill>
                  <a:srgbClr val="C00000"/>
                </a:solidFill>
              </a:rPr>
              <a:t>MPI</a:t>
            </a:r>
            <a:r>
              <a:rPr lang="en-US" altLang="zh-TW" dirty="0" smtClean="0"/>
              <a:t>, </a:t>
            </a:r>
            <a:r>
              <a:rPr lang="en-US" altLang="zh-TW" b="1" dirty="0" smtClean="0">
                <a:solidFill>
                  <a:srgbClr val="C00000"/>
                </a:solidFill>
              </a:rPr>
              <a:t>OpenMP</a:t>
            </a:r>
            <a:r>
              <a:rPr lang="en-US" altLang="zh-TW" dirty="0" smtClean="0"/>
              <a:t>, and </a:t>
            </a:r>
            <a:r>
              <a:rPr lang="en-US" altLang="zh-TW" b="1" dirty="0" smtClean="0">
                <a:solidFill>
                  <a:srgbClr val="C00000"/>
                </a:solidFill>
              </a:rPr>
              <a:t>Hybrid (MPI + OpenMP)</a:t>
            </a:r>
            <a:r>
              <a:rPr lang="en-US" altLang="zh-TW" dirty="0" smtClean="0"/>
              <a:t> version</a:t>
            </a:r>
          </a:p>
          <a:p>
            <a:pPr lvl="1"/>
            <a:r>
              <a:rPr lang="en-US" altLang="zh-TW" dirty="0" smtClean="0"/>
              <a:t>Both </a:t>
            </a:r>
            <a:r>
              <a:rPr lang="en-US" altLang="zh-TW" b="1" dirty="0" smtClean="0">
                <a:solidFill>
                  <a:srgbClr val="C00000"/>
                </a:solidFill>
              </a:rPr>
              <a:t>static</a:t>
            </a:r>
            <a:r>
              <a:rPr lang="en-US" altLang="zh-TW" dirty="0" smtClean="0">
                <a:solidFill>
                  <a:srgbClr val="C00000"/>
                </a:solidFill>
              </a:rPr>
              <a:t> </a:t>
            </a:r>
            <a:r>
              <a:rPr lang="en-US" altLang="zh-TW" dirty="0" smtClean="0"/>
              <a:t>and </a:t>
            </a:r>
            <a:r>
              <a:rPr lang="en-US" altLang="zh-TW" b="1" dirty="0" smtClean="0">
                <a:solidFill>
                  <a:srgbClr val="C00000"/>
                </a:solidFill>
              </a:rPr>
              <a:t>dynamic</a:t>
            </a:r>
            <a:r>
              <a:rPr lang="en-US" altLang="zh-TW" dirty="0" smtClean="0">
                <a:solidFill>
                  <a:srgbClr val="C00000"/>
                </a:solidFill>
              </a:rPr>
              <a:t> </a:t>
            </a:r>
            <a:r>
              <a:rPr lang="en-US" altLang="zh-TW" dirty="0" smtClean="0"/>
              <a:t>scheduling</a:t>
            </a:r>
          </a:p>
          <a:p>
            <a:r>
              <a:rPr lang="en-US" altLang="zh-TW" dirty="0" smtClean="0"/>
              <a:t>Naming rules</a:t>
            </a:r>
          </a:p>
          <a:p>
            <a:pPr lvl="1"/>
            <a:r>
              <a:rPr lang="en-US" altLang="zh-TW" dirty="0"/>
              <a:t>Source Code: </a:t>
            </a:r>
            <a:r>
              <a:rPr lang="en-US" altLang="zh-TW" dirty="0" smtClean="0"/>
              <a:t>MS_${</a:t>
            </a:r>
            <a:r>
              <a:rPr lang="en-US" altLang="zh-TW" dirty="0"/>
              <a:t>API}_${method}.c</a:t>
            </a:r>
          </a:p>
          <a:p>
            <a:pPr lvl="2"/>
            <a:r>
              <a:rPr lang="en-US" altLang="zh-TW" dirty="0"/>
              <a:t>${API} = </a:t>
            </a:r>
            <a:r>
              <a:rPr lang="en-US" altLang="zh-TW" b="1" dirty="0"/>
              <a:t>MPI</a:t>
            </a:r>
            <a:r>
              <a:rPr lang="en-US" altLang="zh-TW" dirty="0"/>
              <a:t>, </a:t>
            </a:r>
            <a:r>
              <a:rPr lang="en-US" altLang="zh-TW" b="1" dirty="0"/>
              <a:t>OpenMP</a:t>
            </a:r>
            <a:r>
              <a:rPr lang="en-US" altLang="zh-TW" dirty="0"/>
              <a:t>, </a:t>
            </a:r>
            <a:r>
              <a:rPr lang="en-US" altLang="zh-TW" b="1" dirty="0"/>
              <a:t>Hybrid</a:t>
            </a:r>
          </a:p>
          <a:p>
            <a:pPr lvl="2"/>
            <a:r>
              <a:rPr lang="en-US" altLang="zh-TW" dirty="0"/>
              <a:t>${method} = </a:t>
            </a:r>
            <a:r>
              <a:rPr lang="en-US" altLang="zh-TW" b="1" dirty="0"/>
              <a:t>static</a:t>
            </a:r>
            <a:r>
              <a:rPr lang="en-US" altLang="zh-TW" dirty="0"/>
              <a:t>, </a:t>
            </a:r>
            <a:r>
              <a:rPr lang="en-US" altLang="zh-TW" b="1" dirty="0"/>
              <a:t>dynamic</a:t>
            </a:r>
          </a:p>
          <a:p>
            <a:pPr lvl="2"/>
            <a:r>
              <a:rPr lang="en-US" altLang="zh-TW" b="1" dirty="0"/>
              <a:t>Example: </a:t>
            </a:r>
            <a:r>
              <a:rPr lang="en-US" altLang="zh-TW" b="1" dirty="0" err="1" smtClean="0"/>
              <a:t>MS_MPI_static.c</a:t>
            </a:r>
            <a:r>
              <a:rPr lang="en-US" altLang="zh-TW" b="1" dirty="0"/>
              <a:t>, </a:t>
            </a:r>
            <a:r>
              <a:rPr lang="en-US" altLang="zh-TW" b="1" dirty="0" err="1" smtClean="0"/>
              <a:t>MS_Hybrid_dynamic.c</a:t>
            </a:r>
            <a:r>
              <a:rPr lang="en-US" altLang="zh-TW" b="1" dirty="0" smtClean="0"/>
              <a:t> </a:t>
            </a:r>
            <a:r>
              <a:rPr lang="en-US" altLang="zh-TW" b="1" dirty="0"/>
              <a:t>……</a:t>
            </a:r>
          </a:p>
          <a:p>
            <a:pPr lvl="1"/>
            <a:r>
              <a:rPr lang="en-US" altLang="zh-TW" dirty="0"/>
              <a:t>Executable: </a:t>
            </a:r>
            <a:r>
              <a:rPr lang="en-US" altLang="zh-TW" dirty="0" smtClean="0"/>
              <a:t>MS_${</a:t>
            </a:r>
            <a:r>
              <a:rPr lang="en-US" altLang="zh-TW" dirty="0"/>
              <a:t>API}_${method}</a:t>
            </a:r>
          </a:p>
          <a:p>
            <a:pPr lvl="1"/>
            <a:r>
              <a:rPr lang="en-US" altLang="zh-TW" dirty="0"/>
              <a:t>Report</a:t>
            </a:r>
            <a:r>
              <a:rPr lang="en-US" altLang="zh-TW"/>
              <a:t>: </a:t>
            </a:r>
            <a:r>
              <a:rPr lang="en-US" altLang="zh-TW" smtClean="0"/>
              <a:t>HW3_</a:t>
            </a:r>
            <a:r>
              <a:rPr lang="en-US" altLang="zh-TW" dirty="0" smtClean="0"/>
              <a:t>${</a:t>
            </a:r>
            <a:r>
              <a:rPr lang="en-US" altLang="zh-TW" dirty="0"/>
              <a:t>student_id}_${name}.</a:t>
            </a:r>
            <a:r>
              <a:rPr lang="en-US" altLang="zh-TW" b="1" dirty="0" smtClean="0">
                <a:solidFill>
                  <a:srgbClr val="C00000"/>
                </a:solidFill>
              </a:rPr>
              <a:t>pdf</a:t>
            </a:r>
            <a:endParaRPr lang="en-US" altLang="zh-TW" dirty="0" smtClean="0">
              <a:solidFill>
                <a:srgbClr val="C00000"/>
              </a:solidFill>
            </a:endParaRPr>
          </a:p>
          <a:p>
            <a:r>
              <a:rPr lang="en-US" altLang="zh-TW" dirty="0" smtClean="0"/>
              <a:t>Compile</a:t>
            </a:r>
          </a:p>
          <a:p>
            <a:pPr lvl="1"/>
            <a:r>
              <a:rPr lang="en-US" altLang="zh-TW" dirty="0" smtClean="0"/>
              <a:t>Example:</a:t>
            </a:r>
          </a:p>
          <a:p>
            <a:pPr lvl="2"/>
            <a:r>
              <a:rPr lang="en-US" altLang="zh-TW" dirty="0" smtClean="0"/>
              <a:t>mpicc[/gcc] –o </a:t>
            </a:r>
            <a:r>
              <a:rPr lang="en-US" altLang="zh-TW" dirty="0" err="1" smtClean="0"/>
              <a:t>MS_Hybrid_dynamic</a:t>
            </a:r>
            <a:r>
              <a:rPr lang="en-US" altLang="zh-TW" b="1" dirty="0" smtClean="0"/>
              <a:t> </a:t>
            </a:r>
            <a:r>
              <a:rPr lang="en-US" altLang="zh-TW" b="1" dirty="0" smtClean="0">
                <a:solidFill>
                  <a:srgbClr val="C00000"/>
                </a:solidFill>
              </a:rPr>
              <a:t>–fopenmp –lX11 </a:t>
            </a:r>
            <a:r>
              <a:rPr lang="en-US" altLang="zh-TW" dirty="0" err="1" smtClean="0"/>
              <a:t>MS_Hybrid_dynamic.c</a:t>
            </a:r>
            <a:endParaRPr lang="en-US" altLang="zh-TW" dirty="0" smtClean="0"/>
          </a:p>
          <a:p>
            <a:pPr lvl="1"/>
            <a:endParaRPr lang="en-US" altLang="zh-TW" b="1" dirty="0" smtClean="0"/>
          </a:p>
          <a:p>
            <a:pPr lvl="1"/>
            <a:endParaRPr lang="en-US" altLang="zh-TW" b="1" dirty="0" smtClean="0"/>
          </a:p>
        </p:txBody>
      </p:sp>
    </p:spTree>
    <p:extLst>
      <p:ext uri="{BB962C8B-B14F-4D97-AF65-F5344CB8AC3E}">
        <p14:creationId xmlns:p14="http://schemas.microsoft.com/office/powerpoint/2010/main" val="795409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Outline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b="1" dirty="0" smtClean="0"/>
              <a:t>Goal</a:t>
            </a:r>
          </a:p>
          <a:p>
            <a:r>
              <a:rPr lang="en-US" sz="2800" b="1" dirty="0" smtClean="0"/>
              <a:t>Problem Description</a:t>
            </a:r>
          </a:p>
          <a:p>
            <a:r>
              <a:rPr lang="en-US" sz="28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Input &amp; Output format</a:t>
            </a:r>
          </a:p>
          <a:p>
            <a:r>
              <a:rPr lang="en-US" sz="2800" b="1" dirty="0" smtClean="0"/>
              <a:t>Grading</a:t>
            </a:r>
          </a:p>
          <a:p>
            <a:r>
              <a:rPr lang="en-US" sz="2800" b="1" dirty="0" smtClean="0"/>
              <a:t>Reference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489471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Input &amp; Output </a:t>
            </a:r>
            <a:r>
              <a:rPr lang="en-US" altLang="zh-TW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format</a:t>
            </a:r>
            <a:endParaRPr lang="zh-TW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Input Parameters</a:t>
            </a:r>
          </a:p>
          <a:p>
            <a:pPr lvl="1"/>
            <a:r>
              <a:rPr lang="en-US" altLang="zh-TW" dirty="0" smtClean="0"/>
              <a:t>./executable ${1} ${2} ${3} ${4} ${5} ${6} ${7} ${8}</a:t>
            </a:r>
          </a:p>
          <a:p>
            <a:pPr lvl="2"/>
            <a:r>
              <a:rPr lang="en-US" altLang="zh-TW" dirty="0" smtClean="0">
                <a:solidFill>
                  <a:srgbClr val="C00000"/>
                </a:solidFill>
              </a:rPr>
              <a:t>Example:  </a:t>
            </a:r>
            <a:r>
              <a:rPr lang="en-US" altLang="zh-TW" b="1" dirty="0" smtClean="0">
                <a:solidFill>
                  <a:srgbClr val="C00000"/>
                </a:solidFill>
              </a:rPr>
              <a:t>mpirun –n 2 ./</a:t>
            </a:r>
            <a:r>
              <a:rPr lang="en-US" altLang="zh-TW" b="1" dirty="0" err="1" smtClean="0">
                <a:solidFill>
                  <a:srgbClr val="C00000"/>
                </a:solidFill>
              </a:rPr>
              <a:t>MS_Hybrid_static</a:t>
            </a:r>
            <a:r>
              <a:rPr lang="en-US" altLang="zh-TW" b="1" dirty="0" smtClean="0">
                <a:solidFill>
                  <a:srgbClr val="C00000"/>
                </a:solidFill>
              </a:rPr>
              <a:t> 4 -2 2 -2 2 400 400 enable</a:t>
            </a:r>
          </a:p>
          <a:p>
            <a:pPr lvl="2"/>
            <a:r>
              <a:rPr lang="en-US" altLang="zh-TW" dirty="0" smtClean="0"/>
              <a:t>${1}: number of threads</a:t>
            </a:r>
          </a:p>
          <a:p>
            <a:pPr lvl="3"/>
            <a:r>
              <a:rPr lang="en-US" altLang="zh-TW" dirty="0" smtClean="0"/>
              <a:t>P.S. For pure MPI version, this parameter will not be used, but please just give it a number for maintaining the same format</a:t>
            </a:r>
          </a:p>
          <a:p>
            <a:pPr lvl="2"/>
            <a:r>
              <a:rPr lang="en-US" altLang="zh-TW" dirty="0" smtClean="0"/>
              <a:t>${2}: left range for x-axis: [double]</a:t>
            </a:r>
          </a:p>
          <a:p>
            <a:pPr lvl="2"/>
            <a:r>
              <a:rPr lang="en-US" altLang="zh-TW" dirty="0" smtClean="0"/>
              <a:t>${3}: right range for x-axis: [double]</a:t>
            </a:r>
          </a:p>
          <a:p>
            <a:pPr lvl="2"/>
            <a:r>
              <a:rPr lang="en-US" altLang="zh-TW" dirty="0" smtClean="0"/>
              <a:t>${4}: lower range for y-axis: [double]</a:t>
            </a:r>
          </a:p>
          <a:p>
            <a:pPr lvl="2"/>
            <a:r>
              <a:rPr lang="en-US" altLang="zh-TW" dirty="0" smtClean="0"/>
              <a:t>${5}: upper range for y-axis: [double]</a:t>
            </a:r>
          </a:p>
          <a:p>
            <a:pPr lvl="2"/>
            <a:r>
              <a:rPr lang="en-US" altLang="zh-TW" dirty="0" smtClean="0"/>
              <a:t>${6}: number of points in x-axis: [int]</a:t>
            </a:r>
          </a:p>
          <a:p>
            <a:pPr lvl="2"/>
            <a:r>
              <a:rPr lang="en-US" altLang="zh-TW" dirty="0" smtClean="0"/>
              <a:t>${7}: number of points in y-axis: [int]</a:t>
            </a:r>
          </a:p>
          <a:p>
            <a:pPr lvl="2"/>
            <a:r>
              <a:rPr lang="en-US" altLang="zh-TW" dirty="0" smtClean="0"/>
              <a:t>${8}: display flag for Xwindow: [“enable” / “disable”]</a:t>
            </a:r>
          </a:p>
        </p:txBody>
      </p:sp>
    </p:spTree>
    <p:extLst>
      <p:ext uri="{BB962C8B-B14F-4D97-AF65-F5344CB8AC3E}">
        <p14:creationId xmlns:p14="http://schemas.microsoft.com/office/powerpoint/2010/main" val="2163623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Input &amp; Output format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rgbClr val="C00000"/>
                </a:solidFill>
              </a:rPr>
              <a:t>mpirun –n 2 ./</a:t>
            </a:r>
            <a:r>
              <a:rPr lang="en-US" altLang="zh-TW" b="1" dirty="0" err="1">
                <a:solidFill>
                  <a:srgbClr val="C00000"/>
                </a:solidFill>
              </a:rPr>
              <a:t>MS_Hybrid_static</a:t>
            </a:r>
            <a:r>
              <a:rPr lang="en-US" altLang="zh-TW" b="1" dirty="0">
                <a:solidFill>
                  <a:srgbClr val="C00000"/>
                </a:solidFill>
              </a:rPr>
              <a:t> 4 -2 2 -2 2 400 400 enable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522" y="2382809"/>
            <a:ext cx="3962953" cy="4182059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2362200" y="6564868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 smtClean="0">
                <a:solidFill>
                  <a:schemeClr val="accent6"/>
                </a:solidFill>
              </a:rPr>
              <a:t>X = -2</a:t>
            </a:r>
            <a:endParaRPr lang="zh-TW" altLang="en-US" b="1" dirty="0">
              <a:solidFill>
                <a:schemeClr val="accent6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6096000" y="6564868"/>
            <a:ext cx="6495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>
                <a:solidFill>
                  <a:schemeClr val="accent6"/>
                </a:solidFill>
              </a:rPr>
              <a:t>X = 2</a:t>
            </a:r>
            <a:endParaRPr lang="zh-TW" altLang="en-US" b="1" dirty="0">
              <a:solidFill>
                <a:schemeClr val="accent6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1752600" y="6324611"/>
            <a:ext cx="7200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 smtClean="0">
                <a:solidFill>
                  <a:srgbClr val="00B050"/>
                </a:solidFill>
              </a:rPr>
              <a:t>Y </a:t>
            </a:r>
            <a:r>
              <a:rPr lang="en-US" altLang="zh-TW" b="1" dirty="0">
                <a:solidFill>
                  <a:srgbClr val="00B050"/>
                </a:solidFill>
              </a:rPr>
              <a:t>= -2</a:t>
            </a:r>
            <a:endParaRPr lang="zh-TW" altLang="en-US" b="1" dirty="0">
              <a:solidFill>
                <a:srgbClr val="00B050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1752600" y="2535209"/>
            <a:ext cx="6431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 smtClean="0">
                <a:solidFill>
                  <a:srgbClr val="00B050"/>
                </a:solidFill>
              </a:rPr>
              <a:t>Y </a:t>
            </a:r>
            <a:r>
              <a:rPr lang="en-US" altLang="zh-TW" b="1" dirty="0">
                <a:solidFill>
                  <a:srgbClr val="00B050"/>
                </a:solidFill>
              </a:rPr>
              <a:t>= </a:t>
            </a:r>
            <a:r>
              <a:rPr lang="en-US" altLang="zh-TW" b="1" dirty="0" smtClean="0">
                <a:solidFill>
                  <a:srgbClr val="00B050"/>
                </a:solidFill>
              </a:rPr>
              <a:t>2</a:t>
            </a:r>
            <a:endParaRPr lang="zh-TW" altLang="en-US" b="1" dirty="0">
              <a:solidFill>
                <a:srgbClr val="00B050"/>
              </a:solidFill>
            </a:endParaRPr>
          </a:p>
        </p:txBody>
      </p:sp>
      <p:cxnSp>
        <p:nvCxnSpPr>
          <p:cNvPr id="10" name="直線接點 9"/>
          <p:cNvCxnSpPr/>
          <p:nvPr/>
        </p:nvCxnSpPr>
        <p:spPr>
          <a:xfrm>
            <a:off x="2379056" y="2706607"/>
            <a:ext cx="422931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1" name="直線接點 10"/>
          <p:cNvCxnSpPr/>
          <p:nvPr/>
        </p:nvCxnSpPr>
        <p:spPr>
          <a:xfrm>
            <a:off x="2429577" y="6511342"/>
            <a:ext cx="422931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4" name="直線接點 13"/>
          <p:cNvCxnSpPr/>
          <p:nvPr/>
        </p:nvCxnSpPr>
        <p:spPr>
          <a:xfrm>
            <a:off x="2607454" y="6121411"/>
            <a:ext cx="0" cy="53340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5" name="直線接點 14"/>
          <p:cNvCxnSpPr/>
          <p:nvPr/>
        </p:nvCxnSpPr>
        <p:spPr>
          <a:xfrm>
            <a:off x="6536262" y="6121411"/>
            <a:ext cx="0" cy="53340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6" name="左大括弧 15"/>
          <p:cNvSpPr/>
          <p:nvPr/>
        </p:nvSpPr>
        <p:spPr>
          <a:xfrm>
            <a:off x="2199038" y="2753742"/>
            <a:ext cx="360035" cy="3669268"/>
          </a:xfrm>
          <a:prstGeom prst="leftBrace">
            <a:avLst>
              <a:gd name="adj1" fmla="val 254786"/>
              <a:gd name="adj2" fmla="val 50000"/>
            </a:avLst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/>
          <p:cNvSpPr/>
          <p:nvPr/>
        </p:nvSpPr>
        <p:spPr>
          <a:xfrm>
            <a:off x="1295742" y="4219044"/>
            <a:ext cx="94878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 smtClean="0">
                <a:solidFill>
                  <a:srgbClr val="00B050"/>
                </a:solidFill>
              </a:rPr>
              <a:t># points</a:t>
            </a:r>
          </a:p>
          <a:p>
            <a:r>
              <a:rPr lang="en-US" altLang="zh-TW" b="1" dirty="0" smtClean="0">
                <a:solidFill>
                  <a:srgbClr val="00B050"/>
                </a:solidFill>
              </a:rPr>
              <a:t> = 400</a:t>
            </a:r>
            <a:endParaRPr lang="zh-TW" altLang="en-US" b="1" dirty="0">
              <a:solidFill>
                <a:srgbClr val="00B050"/>
              </a:solidFill>
            </a:endParaRPr>
          </a:p>
        </p:txBody>
      </p:sp>
      <p:sp>
        <p:nvSpPr>
          <p:cNvPr id="18" name="左大括弧 17"/>
          <p:cNvSpPr/>
          <p:nvPr/>
        </p:nvSpPr>
        <p:spPr>
          <a:xfrm rot="16200000">
            <a:off x="4376132" y="4739705"/>
            <a:ext cx="360035" cy="3830212"/>
          </a:xfrm>
          <a:prstGeom prst="leftBrace">
            <a:avLst>
              <a:gd name="adj1" fmla="val 254786"/>
              <a:gd name="adj2" fmla="val 50000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文字方塊 18"/>
          <p:cNvSpPr txBox="1"/>
          <p:nvPr/>
        </p:nvSpPr>
        <p:spPr>
          <a:xfrm>
            <a:off x="3695698" y="6203445"/>
            <a:ext cx="175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 smtClean="0">
                <a:solidFill>
                  <a:schemeClr val="accent6"/>
                </a:solidFill>
              </a:rPr>
              <a:t># points = 400</a:t>
            </a:r>
            <a:endParaRPr lang="zh-TW" altLang="en-US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4168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Input &amp; Output format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rgbClr val="C00000"/>
                </a:solidFill>
              </a:rPr>
              <a:t>./</a:t>
            </a:r>
            <a:r>
              <a:rPr lang="en-US" altLang="zh-TW" b="1" dirty="0" err="1" smtClean="0">
                <a:solidFill>
                  <a:srgbClr val="C00000"/>
                </a:solidFill>
              </a:rPr>
              <a:t>MS_OpenMS_static</a:t>
            </a:r>
            <a:r>
              <a:rPr lang="en-US" altLang="zh-TW" b="1" dirty="0" smtClean="0">
                <a:solidFill>
                  <a:srgbClr val="C00000"/>
                </a:solidFill>
              </a:rPr>
              <a:t> </a:t>
            </a:r>
            <a:r>
              <a:rPr lang="en-US" altLang="zh-TW" b="1" dirty="0">
                <a:solidFill>
                  <a:srgbClr val="C00000"/>
                </a:solidFill>
              </a:rPr>
              <a:t>4 </a:t>
            </a:r>
            <a:r>
              <a:rPr lang="en-US" altLang="zh-TW" b="1" dirty="0" smtClean="0">
                <a:solidFill>
                  <a:srgbClr val="C00000"/>
                </a:solidFill>
              </a:rPr>
              <a:t>0 </a:t>
            </a:r>
            <a:r>
              <a:rPr lang="en-US" altLang="zh-TW" b="1" dirty="0">
                <a:solidFill>
                  <a:srgbClr val="C00000"/>
                </a:solidFill>
              </a:rPr>
              <a:t>2 -2 2 </a:t>
            </a:r>
            <a:r>
              <a:rPr lang="en-US" altLang="zh-TW" b="1" dirty="0" smtClean="0">
                <a:solidFill>
                  <a:srgbClr val="C00000"/>
                </a:solidFill>
              </a:rPr>
              <a:t>800 </a:t>
            </a:r>
            <a:r>
              <a:rPr lang="en-US" altLang="zh-TW" b="1" dirty="0">
                <a:solidFill>
                  <a:srgbClr val="C00000"/>
                </a:solidFill>
              </a:rPr>
              <a:t>400 enable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257" y="2362200"/>
            <a:ext cx="7773485" cy="4182059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80" y="76200"/>
            <a:ext cx="1486720" cy="1568918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685257" y="152400"/>
            <a:ext cx="838743" cy="149271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弧形向右箭號 6"/>
          <p:cNvSpPr/>
          <p:nvPr/>
        </p:nvSpPr>
        <p:spPr>
          <a:xfrm>
            <a:off x="228600" y="1524000"/>
            <a:ext cx="381000" cy="1066800"/>
          </a:xfrm>
          <a:prstGeom prst="curved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533400" y="6488668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 smtClean="0">
                <a:solidFill>
                  <a:schemeClr val="accent6"/>
                </a:solidFill>
              </a:rPr>
              <a:t>X = 0</a:t>
            </a:r>
            <a:endParaRPr lang="zh-TW" altLang="en-US" b="1" dirty="0">
              <a:solidFill>
                <a:schemeClr val="accent6"/>
              </a:solidFill>
            </a:endParaRPr>
          </a:p>
        </p:txBody>
      </p:sp>
      <p:cxnSp>
        <p:nvCxnSpPr>
          <p:cNvPr id="9" name="直線接點 8"/>
          <p:cNvCxnSpPr/>
          <p:nvPr/>
        </p:nvCxnSpPr>
        <p:spPr>
          <a:xfrm>
            <a:off x="778654" y="6045211"/>
            <a:ext cx="0" cy="53340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7924800" y="6488668"/>
            <a:ext cx="6495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>
                <a:solidFill>
                  <a:schemeClr val="accent6"/>
                </a:solidFill>
              </a:rPr>
              <a:t>X = 2</a:t>
            </a:r>
            <a:endParaRPr lang="zh-TW" altLang="en-US" b="1" dirty="0">
              <a:solidFill>
                <a:schemeClr val="accent6"/>
              </a:solidFill>
            </a:endParaRPr>
          </a:p>
        </p:txBody>
      </p:sp>
      <p:cxnSp>
        <p:nvCxnSpPr>
          <p:cNvPr id="11" name="直線接點 10"/>
          <p:cNvCxnSpPr/>
          <p:nvPr/>
        </p:nvCxnSpPr>
        <p:spPr>
          <a:xfrm>
            <a:off x="8365062" y="6045211"/>
            <a:ext cx="0" cy="53340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-33525" y="6287069"/>
            <a:ext cx="7200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 smtClean="0">
                <a:solidFill>
                  <a:srgbClr val="00B050"/>
                </a:solidFill>
              </a:rPr>
              <a:t>Y </a:t>
            </a:r>
            <a:r>
              <a:rPr lang="en-US" altLang="zh-TW" b="1" dirty="0">
                <a:solidFill>
                  <a:srgbClr val="00B050"/>
                </a:solidFill>
              </a:rPr>
              <a:t>= -2</a:t>
            </a:r>
            <a:endParaRPr lang="zh-TW" altLang="en-US" b="1" dirty="0">
              <a:solidFill>
                <a:srgbClr val="00B050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-33525" y="2497667"/>
            <a:ext cx="6431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 smtClean="0">
                <a:solidFill>
                  <a:srgbClr val="00B050"/>
                </a:solidFill>
              </a:rPr>
              <a:t>Y </a:t>
            </a:r>
            <a:r>
              <a:rPr lang="en-US" altLang="zh-TW" b="1" dirty="0">
                <a:solidFill>
                  <a:srgbClr val="00B050"/>
                </a:solidFill>
              </a:rPr>
              <a:t>= </a:t>
            </a:r>
            <a:r>
              <a:rPr lang="en-US" altLang="zh-TW" b="1" dirty="0" smtClean="0">
                <a:solidFill>
                  <a:srgbClr val="00B050"/>
                </a:solidFill>
              </a:rPr>
              <a:t>2</a:t>
            </a:r>
            <a:endParaRPr lang="zh-TW" altLang="en-US" b="1" dirty="0">
              <a:solidFill>
                <a:srgbClr val="00B050"/>
              </a:solidFill>
            </a:endParaRPr>
          </a:p>
        </p:txBody>
      </p:sp>
      <p:cxnSp>
        <p:nvCxnSpPr>
          <p:cNvPr id="14" name="直線接點 13"/>
          <p:cNvCxnSpPr/>
          <p:nvPr/>
        </p:nvCxnSpPr>
        <p:spPr>
          <a:xfrm>
            <a:off x="592931" y="2669065"/>
            <a:ext cx="422931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5" name="直線接點 14"/>
          <p:cNvCxnSpPr/>
          <p:nvPr/>
        </p:nvCxnSpPr>
        <p:spPr>
          <a:xfrm>
            <a:off x="643452" y="6473800"/>
            <a:ext cx="422931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6" name="左大括弧 15"/>
          <p:cNvSpPr/>
          <p:nvPr/>
        </p:nvSpPr>
        <p:spPr>
          <a:xfrm>
            <a:off x="406101" y="2764766"/>
            <a:ext cx="360035" cy="3669268"/>
          </a:xfrm>
          <a:prstGeom prst="leftBrace">
            <a:avLst>
              <a:gd name="adj1" fmla="val 254786"/>
              <a:gd name="adj2" fmla="val 50000"/>
            </a:avLst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/>
          <p:cNvSpPr/>
          <p:nvPr/>
        </p:nvSpPr>
        <p:spPr>
          <a:xfrm>
            <a:off x="643452" y="4209867"/>
            <a:ext cx="94878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 smtClean="0">
                <a:solidFill>
                  <a:srgbClr val="00B050"/>
                </a:solidFill>
              </a:rPr>
              <a:t># points</a:t>
            </a:r>
          </a:p>
          <a:p>
            <a:r>
              <a:rPr lang="en-US" altLang="zh-TW" b="1" dirty="0" smtClean="0">
                <a:solidFill>
                  <a:srgbClr val="00B050"/>
                </a:solidFill>
              </a:rPr>
              <a:t> = 400</a:t>
            </a:r>
            <a:endParaRPr lang="zh-TW" altLang="en-US" b="1" dirty="0">
              <a:solidFill>
                <a:srgbClr val="00B050"/>
              </a:solidFill>
            </a:endParaRPr>
          </a:p>
        </p:txBody>
      </p:sp>
      <p:sp>
        <p:nvSpPr>
          <p:cNvPr id="18" name="左大括弧 17"/>
          <p:cNvSpPr/>
          <p:nvPr/>
        </p:nvSpPr>
        <p:spPr>
          <a:xfrm rot="16200000">
            <a:off x="4429973" y="2823537"/>
            <a:ext cx="360035" cy="7510145"/>
          </a:xfrm>
          <a:prstGeom prst="leftBrace">
            <a:avLst>
              <a:gd name="adj1" fmla="val 254786"/>
              <a:gd name="adj2" fmla="val 50000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文字方塊 18"/>
          <p:cNvSpPr txBox="1"/>
          <p:nvPr/>
        </p:nvSpPr>
        <p:spPr>
          <a:xfrm>
            <a:off x="3695699" y="6099780"/>
            <a:ext cx="175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 smtClean="0">
                <a:solidFill>
                  <a:schemeClr val="accent6"/>
                </a:solidFill>
              </a:rPr>
              <a:t># points = 800</a:t>
            </a:r>
            <a:endParaRPr lang="zh-TW" altLang="en-US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9558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Outline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b="1" dirty="0" smtClean="0"/>
              <a:t>Goal</a:t>
            </a:r>
          </a:p>
          <a:p>
            <a:r>
              <a:rPr lang="en-US" sz="2800" b="1" dirty="0" smtClean="0"/>
              <a:t>Problem Description</a:t>
            </a:r>
          </a:p>
          <a:p>
            <a:r>
              <a:rPr lang="en-US" sz="2800" b="1" dirty="0" smtClean="0"/>
              <a:t>Input &amp; Output format</a:t>
            </a:r>
          </a:p>
          <a:p>
            <a:r>
              <a:rPr lang="en-US" sz="28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Grading</a:t>
            </a:r>
          </a:p>
          <a:p>
            <a:r>
              <a:rPr lang="en-US" sz="2800" b="1" dirty="0" smtClean="0"/>
              <a:t>Reference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489471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Grading</a:t>
            </a:r>
            <a:endParaRPr lang="zh-TW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53000"/>
          </a:xfrm>
        </p:spPr>
        <p:txBody>
          <a:bodyPr>
            <a:normAutofit fontScale="92500" lnSpcReduction="10000"/>
          </a:bodyPr>
          <a:lstStyle/>
          <a:p>
            <a:r>
              <a:rPr lang="en-US" altLang="zh-TW" dirty="0" smtClean="0"/>
              <a:t>Total </a:t>
            </a:r>
            <a:r>
              <a:rPr lang="en-US" altLang="zh-TW" b="1" dirty="0" smtClean="0">
                <a:solidFill>
                  <a:srgbClr val="FF0000"/>
                </a:solidFill>
              </a:rPr>
              <a:t>six</a:t>
            </a:r>
            <a:r>
              <a:rPr lang="en-US" altLang="zh-TW" dirty="0" smtClean="0">
                <a:solidFill>
                  <a:srgbClr val="FF0000"/>
                </a:solidFill>
              </a:rPr>
              <a:t> </a:t>
            </a:r>
            <a:r>
              <a:rPr lang="en-US" altLang="zh-TW" dirty="0" smtClean="0"/>
              <a:t>versions</a:t>
            </a:r>
          </a:p>
          <a:p>
            <a:r>
              <a:rPr lang="en-US" altLang="zh-TW" dirty="0" smtClean="0"/>
              <a:t>Correctness: 50%</a:t>
            </a:r>
          </a:p>
          <a:p>
            <a:pPr lvl="1"/>
            <a:r>
              <a:rPr lang="en-US" altLang="zh-TW" dirty="0" smtClean="0"/>
              <a:t>MPI version: 15%</a:t>
            </a:r>
          </a:p>
          <a:p>
            <a:pPr lvl="1"/>
            <a:r>
              <a:rPr lang="en-US" altLang="zh-TW" dirty="0" smtClean="0"/>
              <a:t>OpenMP version: 15%</a:t>
            </a:r>
          </a:p>
          <a:p>
            <a:pPr lvl="1"/>
            <a:r>
              <a:rPr lang="en-US" altLang="zh-TW" dirty="0" smtClean="0"/>
              <a:t>Hybrid version: 20%</a:t>
            </a:r>
          </a:p>
          <a:p>
            <a:r>
              <a:rPr lang="en-US" altLang="zh-TW" dirty="0" smtClean="0"/>
              <a:t>Report: 30%</a:t>
            </a:r>
          </a:p>
          <a:p>
            <a:pPr lvl="1"/>
            <a:r>
              <a:rPr lang="en-US" altLang="zh-TW" dirty="0" smtClean="0"/>
              <a:t>Design</a:t>
            </a:r>
          </a:p>
          <a:p>
            <a:pPr lvl="1"/>
            <a:r>
              <a:rPr lang="en-US" altLang="zh-TW" dirty="0" smtClean="0"/>
              <a:t>Performance analysis</a:t>
            </a:r>
          </a:p>
          <a:p>
            <a:pPr lvl="2"/>
            <a:r>
              <a:rPr lang="en-US" altLang="zh-TW" dirty="0" smtClean="0"/>
              <a:t>Scalability chart – strong &amp; weak scalability</a:t>
            </a:r>
          </a:p>
          <a:p>
            <a:pPr lvl="2"/>
            <a:r>
              <a:rPr lang="en-US" altLang="zh-TW" dirty="0" smtClean="0"/>
              <a:t>Load balance chart</a:t>
            </a:r>
          </a:p>
          <a:p>
            <a:pPr lvl="2"/>
            <a:r>
              <a:rPr lang="en-US" altLang="zh-TW" dirty="0" smtClean="0"/>
              <a:t>Think as many interesting experiments as you can</a:t>
            </a:r>
          </a:p>
          <a:p>
            <a:pPr lvl="1"/>
            <a:r>
              <a:rPr lang="en-US" altLang="zh-TW" dirty="0" smtClean="0"/>
              <a:t>Experience</a:t>
            </a:r>
          </a:p>
          <a:p>
            <a:pPr lvl="2"/>
            <a:r>
              <a:rPr lang="en-US" altLang="zh-TW" dirty="0" smtClean="0"/>
              <a:t>What have you learned from this assignment?</a:t>
            </a:r>
          </a:p>
          <a:p>
            <a:pPr lvl="2"/>
            <a:r>
              <a:rPr lang="en-US" altLang="zh-TW" dirty="0" smtClean="0"/>
              <a:t>What difficulty did you encounter when implementing this assignment?</a:t>
            </a:r>
          </a:p>
          <a:p>
            <a:r>
              <a:rPr lang="en-US" altLang="zh-TW" dirty="0" smtClean="0"/>
              <a:t>Demo: 20%</a:t>
            </a:r>
          </a:p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563268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Scalability chart</a:t>
            </a:r>
            <a:endParaRPr lang="zh-TW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6" name="圖表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060049"/>
              </p:ext>
            </p:extLst>
          </p:nvPr>
        </p:nvGraphicFramePr>
        <p:xfrm>
          <a:off x="152400" y="1219200"/>
          <a:ext cx="5486400" cy="25695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7" name="圖表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53652254"/>
              </p:ext>
            </p:extLst>
          </p:nvPr>
        </p:nvGraphicFramePr>
        <p:xfrm>
          <a:off x="3429000" y="3886200"/>
          <a:ext cx="5600700" cy="28956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文字方塊 2"/>
          <p:cNvSpPr txBox="1"/>
          <p:nvPr/>
        </p:nvSpPr>
        <p:spPr>
          <a:xfrm>
            <a:off x="7660340" y="4267200"/>
            <a:ext cx="14836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#core is fixed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07339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2" algn="r" rtl="0">
              <a:spcBef>
                <a:spcPct val="0"/>
              </a:spcBef>
            </a:pPr>
            <a:r>
              <a:rPr lang="en-US" altLang="zh-TW" sz="4400" b="1" i="1" kern="1200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Load balance </a:t>
            </a:r>
            <a:r>
              <a:rPr lang="en-US" altLang="zh-TW" sz="4400" b="1" i="1" kern="1200" dirty="0" smtClean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chart</a:t>
            </a:r>
            <a:endParaRPr lang="zh-TW" altLang="en-US" sz="4400" b="1" i="1" kern="1200" dirty="0">
              <a:solidFill>
                <a:schemeClr val="accent5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graphicFrame>
        <p:nvGraphicFramePr>
          <p:cNvPr id="5" name="圖表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41374461"/>
              </p:ext>
            </p:extLst>
          </p:nvPr>
        </p:nvGraphicFramePr>
        <p:xfrm>
          <a:off x="228600" y="1066800"/>
          <a:ext cx="6004658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0" y="3886200"/>
            <a:ext cx="4682292" cy="2738666"/>
          </a:xfrm>
          <a:prstGeom prst="rect">
            <a:avLst/>
          </a:prstGeom>
          <a:ln>
            <a:solidFill>
              <a:schemeClr val="accent6"/>
            </a:solidFill>
          </a:ln>
        </p:spPr>
      </p:pic>
      <p:sp>
        <p:nvSpPr>
          <p:cNvPr id="4" name="矩形 3"/>
          <p:cNvSpPr/>
          <p:nvPr/>
        </p:nvSpPr>
        <p:spPr>
          <a:xfrm>
            <a:off x="5562600" y="6624866"/>
            <a:ext cx="149271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000" b="1" i="0" u="none" strike="noStrike" kern="1200" baseline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pPr>
            <a:r>
              <a:rPr lang="en-US" altLang="zh-TW" dirty="0"/>
              <a:t>thread ID  /  </a:t>
            </a:r>
            <a:r>
              <a:rPr lang="en-US" altLang="zh-TW" dirty="0" err="1"/>
              <a:t>MPI_task</a:t>
            </a:r>
            <a:r>
              <a:rPr lang="en-US" altLang="zh-TW" dirty="0"/>
              <a:t> ID</a:t>
            </a:r>
            <a:endParaRPr lang="zh-TW" altLang="zh-TW" dirty="0"/>
          </a:p>
        </p:txBody>
      </p:sp>
    </p:spTree>
    <p:extLst>
      <p:ext uri="{BB962C8B-B14F-4D97-AF65-F5344CB8AC3E}">
        <p14:creationId xmlns:p14="http://schemas.microsoft.com/office/powerpoint/2010/main" val="25769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Grading (cont’d)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Deadline: </a:t>
            </a:r>
            <a:r>
              <a:rPr lang="en-US" altLang="zh-TW" b="1" dirty="0" smtClean="0">
                <a:solidFill>
                  <a:srgbClr val="C00000"/>
                </a:solidFill>
              </a:rPr>
              <a:t>12/14</a:t>
            </a:r>
            <a:r>
              <a:rPr lang="en-US" altLang="zh-TW" dirty="0" smtClean="0"/>
              <a:t> </a:t>
            </a:r>
            <a:r>
              <a:rPr lang="en-US" altLang="zh-TW" dirty="0"/>
              <a:t>(Sun.) 23:59</a:t>
            </a:r>
          </a:p>
          <a:p>
            <a:pPr lvl="1"/>
            <a:r>
              <a:rPr lang="en-US" altLang="zh-TW" dirty="0"/>
              <a:t>Late submission penalty policy please refer to syllabus.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Please compress all of your source codes and report in the file named </a:t>
            </a:r>
            <a:r>
              <a:rPr lang="en-US" altLang="zh-TW" b="1" dirty="0" smtClean="0"/>
              <a:t>${ID}_${name}_HW3.zip</a:t>
            </a:r>
            <a:r>
              <a:rPr lang="en-US" altLang="zh-TW" dirty="0" smtClean="0"/>
              <a:t> and upload to </a:t>
            </a:r>
            <a:r>
              <a:rPr lang="en-US" altLang="zh-TW" dirty="0" err="1" smtClean="0"/>
              <a:t>iLMS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Please </a:t>
            </a:r>
            <a:r>
              <a:rPr lang="en-US" altLang="zh-TW" b="1" dirty="0" smtClean="0">
                <a:solidFill>
                  <a:srgbClr val="C00000"/>
                </a:solidFill>
              </a:rPr>
              <a:t>disable</a:t>
            </a:r>
            <a:r>
              <a:rPr lang="en-US" altLang="zh-TW" dirty="0" smtClean="0">
                <a:solidFill>
                  <a:srgbClr val="C00000"/>
                </a:solidFill>
              </a:rPr>
              <a:t> </a:t>
            </a:r>
            <a:r>
              <a:rPr lang="en-US" altLang="zh-TW" dirty="0" smtClean="0"/>
              <a:t>the display of Xwindow functions when submitting the job to computation nodes</a:t>
            </a:r>
            <a:endParaRPr lang="zh-TW" altLang="en-US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47759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79"/>
          <a:stretch/>
        </p:blipFill>
        <p:spPr>
          <a:xfrm>
            <a:off x="0" y="-1"/>
            <a:ext cx="9176080" cy="6858001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5257800" y="3564082"/>
            <a:ext cx="228600" cy="4572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3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26610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Outline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b="1" dirty="0" smtClean="0"/>
              <a:t>Goal</a:t>
            </a:r>
          </a:p>
          <a:p>
            <a:r>
              <a:rPr lang="en-US" sz="2800" b="1" dirty="0" smtClean="0"/>
              <a:t>Problem Description</a:t>
            </a:r>
          </a:p>
          <a:p>
            <a:r>
              <a:rPr lang="en-US" sz="2800" b="1" dirty="0" smtClean="0"/>
              <a:t>Input &amp; Output format</a:t>
            </a:r>
          </a:p>
          <a:p>
            <a:r>
              <a:rPr lang="en-US" sz="2800" b="1" dirty="0" smtClean="0"/>
              <a:t>Grading</a:t>
            </a:r>
          </a:p>
          <a:p>
            <a:r>
              <a:rPr lang="en-US" sz="28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Reference</a:t>
            </a:r>
            <a:endParaRPr lang="en-US" sz="28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03861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Reference</a:t>
            </a:r>
            <a:endParaRPr lang="zh-TW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Xwindow</a:t>
            </a:r>
          </a:p>
          <a:p>
            <a:pPr lvl="1"/>
            <a:r>
              <a:rPr lang="en-US" altLang="zh-TW" dirty="0" smtClean="0"/>
              <a:t>For mac &amp; MobaXterm user</a:t>
            </a:r>
          </a:p>
          <a:p>
            <a:pPr lvl="2"/>
            <a:r>
              <a:rPr lang="en-US" altLang="zh-TW" dirty="0" smtClean="0"/>
              <a:t>Example:  </a:t>
            </a:r>
            <a:r>
              <a:rPr lang="en-US" altLang="zh-TW" dirty="0" err="1" smtClean="0"/>
              <a:t>ssh</a:t>
            </a:r>
            <a:r>
              <a:rPr lang="en-US" altLang="zh-TW" dirty="0" smtClean="0"/>
              <a:t> s100062101@140.114.91.171 –p 10000 </a:t>
            </a:r>
            <a:r>
              <a:rPr lang="en-US" altLang="zh-TW" b="1" dirty="0" smtClean="0">
                <a:solidFill>
                  <a:srgbClr val="C00000"/>
                </a:solidFill>
              </a:rPr>
              <a:t>-X</a:t>
            </a:r>
          </a:p>
          <a:p>
            <a:pPr lvl="1"/>
            <a:r>
              <a:rPr lang="en-US" altLang="zh-TW" dirty="0" smtClean="0"/>
              <a:t>For putty user</a:t>
            </a:r>
          </a:p>
          <a:p>
            <a:pPr lvl="2"/>
            <a:r>
              <a:rPr lang="en-US" altLang="zh-TW" dirty="0" smtClean="0"/>
              <a:t>Step1: Download and install </a:t>
            </a:r>
            <a:r>
              <a:rPr lang="en-US" altLang="zh-TW" dirty="0" err="1" smtClean="0"/>
              <a:t>Xming</a:t>
            </a:r>
            <a:endParaRPr lang="en-US" altLang="zh-TW" dirty="0" smtClean="0"/>
          </a:p>
          <a:p>
            <a:pPr lvl="2"/>
            <a:r>
              <a:rPr lang="en-US" altLang="zh-TW" dirty="0" smtClean="0"/>
              <a:t>Step2: Enable X11 forwarding for putty</a:t>
            </a:r>
          </a:p>
        </p:txBody>
      </p:sp>
    </p:spTree>
    <p:extLst>
      <p:ext uri="{BB962C8B-B14F-4D97-AF65-F5344CB8AC3E}">
        <p14:creationId xmlns:p14="http://schemas.microsoft.com/office/powerpoint/2010/main" val="1354559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Reference (cont’d)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1495" y="1600200"/>
            <a:ext cx="6021010" cy="4525963"/>
          </a:xfrm>
        </p:spPr>
      </p:pic>
    </p:spTree>
    <p:extLst>
      <p:ext uri="{BB962C8B-B14F-4D97-AF65-F5344CB8AC3E}">
        <p14:creationId xmlns:p14="http://schemas.microsoft.com/office/powerpoint/2010/main" val="2676696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Reference (cont’d)</a:t>
            </a:r>
            <a:endParaRPr lang="zh-TW" altLang="en-US" dirty="0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7248" y="1600200"/>
            <a:ext cx="6029503" cy="4525963"/>
          </a:xfrm>
        </p:spPr>
      </p:pic>
    </p:spTree>
    <p:extLst>
      <p:ext uri="{BB962C8B-B14F-4D97-AF65-F5344CB8AC3E}">
        <p14:creationId xmlns:p14="http://schemas.microsoft.com/office/powerpoint/2010/main" val="1363214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Reference (cont’d)</a:t>
            </a:r>
            <a:endParaRPr lang="zh-TW" altLang="en-US" dirty="0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7433" y="1600200"/>
            <a:ext cx="6009133" cy="4525963"/>
          </a:xfrm>
        </p:spPr>
      </p:pic>
    </p:spTree>
    <p:extLst>
      <p:ext uri="{BB962C8B-B14F-4D97-AF65-F5344CB8AC3E}">
        <p14:creationId xmlns:p14="http://schemas.microsoft.com/office/powerpoint/2010/main" val="1363214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Reference (cont’d)</a:t>
            </a:r>
            <a:endParaRPr lang="zh-TW" altLang="en-US" dirty="0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362" y="1600200"/>
            <a:ext cx="6019275" cy="4525963"/>
          </a:xfrm>
        </p:spPr>
      </p:pic>
    </p:spTree>
    <p:extLst>
      <p:ext uri="{BB962C8B-B14F-4D97-AF65-F5344CB8AC3E}">
        <p14:creationId xmlns:p14="http://schemas.microsoft.com/office/powerpoint/2010/main" val="1363214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Reference (cont’d)</a:t>
            </a:r>
            <a:endParaRPr lang="zh-TW" altLang="en-US" dirty="0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0420" y="1600200"/>
            <a:ext cx="6043159" cy="4525963"/>
          </a:xfrm>
        </p:spPr>
      </p:pic>
      <p:sp>
        <p:nvSpPr>
          <p:cNvPr id="6" name="矩形 5"/>
          <p:cNvSpPr/>
          <p:nvPr/>
        </p:nvSpPr>
        <p:spPr>
          <a:xfrm>
            <a:off x="5257800" y="4876800"/>
            <a:ext cx="304800" cy="304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63214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Reference (cont’d)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altLang="zh-TW" dirty="0" smtClean="0"/>
          </a:p>
          <a:p>
            <a:r>
              <a:rPr lang="en-US" altLang="zh-TW" dirty="0" smtClean="0"/>
              <a:t>Open putty</a:t>
            </a:r>
          </a:p>
          <a:p>
            <a:r>
              <a:rPr lang="en-US" altLang="zh-TW" dirty="0" smtClean="0"/>
              <a:t>Load host name</a:t>
            </a:r>
          </a:p>
          <a:p>
            <a:r>
              <a:rPr lang="en-US" altLang="zh-TW" dirty="0" smtClean="0"/>
              <a:t>Choose X11</a:t>
            </a:r>
          </a:p>
          <a:p>
            <a:r>
              <a:rPr lang="en-US" altLang="zh-TW" dirty="0" smtClean="0"/>
              <a:t>Enable x11 forwarding</a:t>
            </a:r>
          </a:p>
          <a:p>
            <a:r>
              <a:rPr lang="en-US" altLang="zh-TW" dirty="0" smtClean="0"/>
              <a:t>Type “</a:t>
            </a:r>
            <a:r>
              <a:rPr lang="en-US" altLang="zh-TW" b="1" dirty="0" smtClean="0">
                <a:solidFill>
                  <a:srgbClr val="C00000"/>
                </a:solidFill>
              </a:rPr>
              <a:t>:0.0</a:t>
            </a:r>
            <a:r>
              <a:rPr lang="en-US" altLang="zh-TW" dirty="0" smtClean="0"/>
              <a:t>”</a:t>
            </a:r>
            <a:endParaRPr lang="zh-TW" altLang="en-US" dirty="0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919163"/>
            <a:ext cx="4038600" cy="3888037"/>
          </a:xfrm>
        </p:spPr>
      </p:pic>
      <p:sp>
        <p:nvSpPr>
          <p:cNvPr id="7" name="橢圓 6"/>
          <p:cNvSpPr/>
          <p:nvPr/>
        </p:nvSpPr>
        <p:spPr>
          <a:xfrm>
            <a:off x="5108864" y="4876800"/>
            <a:ext cx="457200" cy="2286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橢圓 7"/>
          <p:cNvSpPr/>
          <p:nvPr/>
        </p:nvSpPr>
        <p:spPr>
          <a:xfrm>
            <a:off x="6019800" y="2667000"/>
            <a:ext cx="304800" cy="2286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橢圓 8"/>
          <p:cNvSpPr/>
          <p:nvPr/>
        </p:nvSpPr>
        <p:spPr>
          <a:xfrm>
            <a:off x="7239000" y="2857500"/>
            <a:ext cx="457200" cy="2286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87946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30" b="2879"/>
          <a:stretch/>
        </p:blipFill>
        <p:spPr>
          <a:xfrm>
            <a:off x="116040" y="207818"/>
            <a:ext cx="8911919" cy="6452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017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030" b="3030"/>
          <a:stretch/>
        </p:blipFill>
        <p:spPr>
          <a:xfrm>
            <a:off x="116040" y="-207818"/>
            <a:ext cx="89119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22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Outline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b="1" dirty="0" smtClean="0"/>
              <a:t>Goal</a:t>
            </a:r>
          </a:p>
          <a:p>
            <a:r>
              <a:rPr lang="en-US" sz="2800" b="1" dirty="0" smtClean="0"/>
              <a:t>Problem Description</a:t>
            </a:r>
          </a:p>
          <a:p>
            <a:r>
              <a:rPr lang="en-US" sz="2800" b="1" dirty="0" smtClean="0"/>
              <a:t>Input &amp; Output format</a:t>
            </a:r>
          </a:p>
          <a:p>
            <a:r>
              <a:rPr lang="en-US" sz="2800" b="1" dirty="0" smtClean="0"/>
              <a:t>Grading</a:t>
            </a:r>
          </a:p>
          <a:p>
            <a:r>
              <a:rPr lang="en-US" sz="2800" b="1" dirty="0" smtClean="0"/>
              <a:t>Reference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248318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79"/>
          <a:stretch/>
        </p:blipFill>
        <p:spPr>
          <a:xfrm>
            <a:off x="116040" y="0"/>
            <a:ext cx="8911919" cy="6660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906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79"/>
          <a:stretch/>
        </p:blipFill>
        <p:spPr>
          <a:xfrm>
            <a:off x="116040" y="0"/>
            <a:ext cx="8911919" cy="6660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282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79"/>
          <a:stretch/>
        </p:blipFill>
        <p:spPr>
          <a:xfrm>
            <a:off x="116040" y="0"/>
            <a:ext cx="8911919" cy="6660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962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79"/>
          <a:stretch/>
        </p:blipFill>
        <p:spPr>
          <a:xfrm>
            <a:off x="116040" y="0"/>
            <a:ext cx="8911919" cy="6660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472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Reference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53000"/>
          </a:xfrm>
        </p:spPr>
        <p:txBody>
          <a:bodyPr>
            <a:normAutofit/>
          </a:bodyPr>
          <a:lstStyle/>
          <a:p>
            <a:r>
              <a:rPr lang="en-US" altLang="zh-TW" dirty="0" err="1" smtClean="0"/>
              <a:t>Xming</a:t>
            </a:r>
            <a:r>
              <a:rPr lang="en-US" altLang="zh-TW" dirty="0" smtClean="0"/>
              <a:t> download</a:t>
            </a:r>
          </a:p>
          <a:p>
            <a:pPr lvl="1"/>
            <a:r>
              <a:rPr lang="en-US" altLang="zh-TW" dirty="0"/>
              <a:t>http://sourceforge.net/projects/xming/files/latest/download</a:t>
            </a:r>
            <a:endParaRPr lang="en-US" altLang="zh-TW" dirty="0" smtClean="0"/>
          </a:p>
          <a:p>
            <a:r>
              <a:rPr lang="en-US" altLang="zh-TW" dirty="0" smtClean="0"/>
              <a:t>Wikipedia</a:t>
            </a:r>
          </a:p>
          <a:p>
            <a:pPr lvl="1"/>
            <a:r>
              <a:rPr lang="en-US" altLang="zh-TW" dirty="0"/>
              <a:t>http://en.wikipedia.org/wiki/Mandelbrot_set</a:t>
            </a:r>
            <a:endParaRPr lang="en-US" altLang="zh-TW" dirty="0" smtClean="0"/>
          </a:p>
          <a:p>
            <a:r>
              <a:rPr lang="en-US" altLang="zh-TW" dirty="0" smtClean="0"/>
              <a:t>Mandelbrot Set Tutorial</a:t>
            </a:r>
          </a:p>
          <a:p>
            <a:pPr lvl="1"/>
            <a:r>
              <a:rPr lang="en-US" altLang="zh-TW" dirty="0"/>
              <a:t>http://warp.povusers.org/Mandelbrot/</a:t>
            </a:r>
          </a:p>
          <a:p>
            <a:r>
              <a:rPr lang="en-US" altLang="zh-TW" dirty="0" smtClean="0"/>
              <a:t>For more information of Xwindow, please see the attachment on iLMS</a:t>
            </a:r>
          </a:p>
          <a:p>
            <a:endParaRPr lang="en-US" altLang="zh-TW" dirty="0"/>
          </a:p>
          <a:p>
            <a:r>
              <a:rPr lang="en-US" altLang="zh-TW" dirty="0" smtClean="0"/>
              <a:t>Lecture notes of Parallel Programming by Pf. Jerry Chou</a:t>
            </a:r>
            <a:endParaRPr lang="en-US" altLang="zh-TW" dirty="0"/>
          </a:p>
          <a:p>
            <a:endParaRPr lang="zh-TW" altLang="en-US" dirty="0"/>
          </a:p>
          <a:p>
            <a:endParaRPr lang="zh-TW" altLang="en-US" dirty="0"/>
          </a:p>
          <a:p>
            <a:endParaRPr lang="zh-TW" altLang="en-US" dirty="0"/>
          </a:p>
          <a:p>
            <a:pPr>
              <a:buNone/>
            </a:pP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306948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553386" y="3048000"/>
            <a:ext cx="603723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54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ladimir Script" panose="03050402040407070305" pitchFamily="66" charset="0"/>
              </a:rPr>
              <a:t>Thank you for listening !</a:t>
            </a:r>
            <a:endParaRPr lang="zh-TW" altLang="en-US" sz="54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ladimir Script" panose="03050402040407070305" pitchFamily="66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Outline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Goal</a:t>
            </a:r>
          </a:p>
          <a:p>
            <a:r>
              <a:rPr lang="en-US" sz="2800" b="1" dirty="0" smtClean="0"/>
              <a:t>Problem Description</a:t>
            </a:r>
          </a:p>
          <a:p>
            <a:r>
              <a:rPr lang="en-US" sz="2800" b="1" dirty="0" smtClean="0"/>
              <a:t>Input &amp; Output format</a:t>
            </a:r>
          </a:p>
          <a:p>
            <a:r>
              <a:rPr lang="en-US" sz="2800" b="1" dirty="0" smtClean="0"/>
              <a:t>Grading</a:t>
            </a:r>
          </a:p>
          <a:p>
            <a:r>
              <a:rPr lang="en-US" sz="2800" b="1" dirty="0" smtClean="0"/>
              <a:t>Reference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774660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Goal</a:t>
            </a:r>
            <a:endParaRPr lang="zh-TW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mtClean="0"/>
              <a:t>Knowing </a:t>
            </a:r>
            <a:r>
              <a:rPr lang="en-US" altLang="zh-TW" dirty="0" smtClean="0"/>
              <a:t>the differences between </a:t>
            </a:r>
            <a:r>
              <a:rPr lang="en-US" altLang="zh-TW" b="1" dirty="0" smtClean="0"/>
              <a:t>distributed</a:t>
            </a:r>
            <a:r>
              <a:rPr lang="en-US" altLang="zh-TW" dirty="0" smtClean="0"/>
              <a:t>, </a:t>
            </a:r>
            <a:r>
              <a:rPr lang="en-US" altLang="zh-TW" b="1" dirty="0" smtClean="0"/>
              <a:t>shared</a:t>
            </a:r>
            <a:r>
              <a:rPr lang="en-US" altLang="zh-TW" dirty="0" smtClean="0"/>
              <a:t>, and </a:t>
            </a:r>
            <a:r>
              <a:rPr lang="en-US" altLang="zh-TW" b="1" dirty="0" smtClean="0"/>
              <a:t>hybrid</a:t>
            </a:r>
            <a:r>
              <a:rPr lang="en-US" altLang="zh-TW" dirty="0" smtClean="0"/>
              <a:t> (distributed-shared) memory architecture</a:t>
            </a:r>
          </a:p>
          <a:p>
            <a:pPr lvl="1"/>
            <a:r>
              <a:rPr lang="en-US" altLang="zh-TW" dirty="0" smtClean="0"/>
              <a:t>Distributed memory – MPI</a:t>
            </a:r>
          </a:p>
          <a:p>
            <a:pPr lvl="1"/>
            <a:r>
              <a:rPr lang="en-US" altLang="zh-TW" dirty="0" smtClean="0"/>
              <a:t>Shared memory – OpenMP / Pthread</a:t>
            </a:r>
          </a:p>
          <a:p>
            <a:pPr lvl="1"/>
            <a:r>
              <a:rPr lang="en-US" altLang="zh-TW" dirty="0" smtClean="0"/>
              <a:t>Hybrid (distributed-shared) memory – MPI + OpenMP</a:t>
            </a:r>
          </a:p>
          <a:p>
            <a:r>
              <a:rPr lang="en-US" altLang="zh-TW" dirty="0" smtClean="0"/>
              <a:t>Knowing the importance of </a:t>
            </a:r>
            <a:r>
              <a:rPr lang="en-US" altLang="zh-TW" b="1" dirty="0" smtClean="0"/>
              <a:t>load balance</a:t>
            </a:r>
          </a:p>
          <a:p>
            <a:pPr lvl="1"/>
            <a:r>
              <a:rPr lang="en-US" altLang="zh-TW" dirty="0" smtClean="0"/>
              <a:t>static vs. dynamic scheduling</a:t>
            </a:r>
          </a:p>
          <a:p>
            <a:r>
              <a:rPr lang="en-US" altLang="zh-TW" dirty="0" smtClean="0"/>
              <a:t>Knowing </a:t>
            </a:r>
            <a:r>
              <a:rPr lang="en-US" altLang="zh-TW" dirty="0"/>
              <a:t>how to analyze the performance of a parallel </a:t>
            </a:r>
            <a:r>
              <a:rPr lang="en-US" altLang="zh-TW" dirty="0" smtClean="0"/>
              <a:t>program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675322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Outline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b="1" dirty="0" smtClean="0"/>
              <a:t>Goal</a:t>
            </a:r>
          </a:p>
          <a:p>
            <a:r>
              <a:rPr lang="en-US" sz="28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Problem Description</a:t>
            </a:r>
          </a:p>
          <a:p>
            <a:r>
              <a:rPr lang="en-US" sz="2800" b="1" dirty="0" smtClean="0"/>
              <a:t>Input &amp; Output format</a:t>
            </a:r>
          </a:p>
          <a:p>
            <a:r>
              <a:rPr lang="en-US" sz="2800" b="1" dirty="0" smtClean="0"/>
              <a:t>Grading</a:t>
            </a:r>
          </a:p>
          <a:p>
            <a:r>
              <a:rPr lang="en-US" sz="2800" b="1" dirty="0" smtClean="0"/>
              <a:t>Reference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774660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1" algn="r" rtl="0">
              <a:spcBef>
                <a:spcPct val="0"/>
              </a:spcBef>
            </a:pPr>
            <a:r>
              <a:rPr lang="en-US" altLang="zh-TW" sz="4400" b="1" i="1" kern="1200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Problem </a:t>
            </a:r>
            <a:r>
              <a:rPr lang="en-US" altLang="zh-TW" sz="4400" b="1" i="1" kern="1200" dirty="0" smtClean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Description</a:t>
            </a:r>
            <a:endParaRPr lang="zh-TW" altLang="en-US" sz="4400" b="1" i="1" kern="1200" dirty="0">
              <a:solidFill>
                <a:schemeClr val="accent5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8229600" cy="5105400"/>
              </a:xfrm>
            </p:spPr>
            <p:txBody>
              <a:bodyPr/>
              <a:lstStyle/>
              <a:p>
                <a:r>
                  <a:rPr lang="en-US" altLang="zh-TW" dirty="0" smtClean="0"/>
                  <a:t>The Mandelbrot Set is a set of complex numbers that are </a:t>
                </a:r>
                <a:r>
                  <a:rPr lang="en-US" altLang="zh-TW" b="1" dirty="0" smtClean="0">
                    <a:solidFill>
                      <a:srgbClr val="C00000"/>
                    </a:solidFill>
                  </a:rPr>
                  <a:t>quasi-stable</a:t>
                </a:r>
                <a:r>
                  <a:rPr lang="en-US" altLang="zh-TW" dirty="0" smtClean="0"/>
                  <a:t> when computed by iterating the function: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1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b="1" i="1" smtClean="0">
                              <a:latin typeface="Cambria Math"/>
                            </a:rPr>
                            <m:t>𝒁</m:t>
                          </m:r>
                        </m:e>
                        <m:sub>
                          <m:r>
                            <a:rPr lang="en-US" altLang="zh-TW" b="1" i="1" smtClean="0">
                              <a:latin typeface="Cambria Math"/>
                            </a:rPr>
                            <m:t>𝟎</m:t>
                          </m:r>
                        </m:sub>
                      </m:sSub>
                      <m:r>
                        <a:rPr lang="en-US" altLang="zh-TW" b="1" i="1" smtClean="0">
                          <a:latin typeface="Cambria Math"/>
                        </a:rPr>
                        <m:t>=</m:t>
                      </m:r>
                      <m:r>
                        <a:rPr lang="en-US" altLang="zh-TW" b="1" i="1" smtClean="0">
                          <a:latin typeface="Cambria Math"/>
                        </a:rPr>
                        <m:t>𝑪</m:t>
                      </m:r>
                      <m:r>
                        <a:rPr lang="en-US" altLang="zh-TW" b="1" i="1" smtClean="0">
                          <a:latin typeface="Cambria Math"/>
                        </a:rPr>
                        <m:t>,  </m:t>
                      </m:r>
                      <m:sSub>
                        <m:sSubPr>
                          <m:ctrlPr>
                            <a:rPr lang="en-US" altLang="zh-TW" b="1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TW" b="1" i="1" smtClean="0">
                              <a:latin typeface="Cambria Math"/>
                            </a:rPr>
                            <m:t>𝒁</m:t>
                          </m:r>
                        </m:e>
                        <m:sub>
                          <m:r>
                            <a:rPr lang="en-US" altLang="zh-TW" b="1" i="1" smtClean="0">
                              <a:latin typeface="Cambria Math"/>
                            </a:rPr>
                            <m:t>𝒌</m:t>
                          </m:r>
                          <m:r>
                            <a:rPr lang="en-US" altLang="zh-TW" b="1" i="1" smtClean="0">
                              <a:latin typeface="Cambria Math"/>
                            </a:rPr>
                            <m:t>+</m:t>
                          </m:r>
                          <m:r>
                            <a:rPr lang="en-US" altLang="zh-TW" b="1" i="1" smtClean="0">
                              <a:latin typeface="Cambria Math"/>
                            </a:rPr>
                            <m:t>𝟏</m:t>
                          </m:r>
                        </m:sub>
                      </m:sSub>
                      <m:r>
                        <a:rPr lang="en-US" altLang="zh-TW" b="1" i="1" smtClean="0">
                          <a:latin typeface="Cambria Math"/>
                        </a:rPr>
                        <m:t>= </m:t>
                      </m:r>
                      <m:sSubSup>
                        <m:sSubSupPr>
                          <m:ctrlPr>
                            <a:rPr lang="en-US" altLang="zh-TW" b="1" i="1" smtClean="0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altLang="zh-TW" b="1" i="1" smtClean="0">
                              <a:latin typeface="Cambria Math"/>
                            </a:rPr>
                            <m:t>𝒁</m:t>
                          </m:r>
                        </m:e>
                        <m:sub>
                          <m:r>
                            <a:rPr lang="en-US" altLang="zh-TW" b="1" i="1" smtClean="0">
                              <a:latin typeface="Cambria Math"/>
                            </a:rPr>
                            <m:t>𝒌</m:t>
                          </m:r>
                        </m:sub>
                        <m:sup>
                          <m:r>
                            <a:rPr lang="en-US" altLang="zh-TW" b="1" i="1" smtClean="0">
                              <a:latin typeface="Cambria Math"/>
                            </a:rPr>
                            <m:t> </m:t>
                          </m:r>
                          <m:r>
                            <a:rPr lang="en-US" altLang="zh-TW" b="1" i="1" smtClean="0">
                              <a:latin typeface="Cambria Math"/>
                            </a:rPr>
                            <m:t>𝟐</m:t>
                          </m:r>
                        </m:sup>
                      </m:sSubSup>
                      <m:r>
                        <a:rPr lang="en-US" altLang="zh-TW" b="1" i="1" smtClean="0">
                          <a:latin typeface="Cambria Math"/>
                        </a:rPr>
                        <m:t>+</m:t>
                      </m:r>
                      <m:r>
                        <a:rPr lang="en-US" altLang="zh-TW" b="1" i="1" smtClean="0">
                          <a:latin typeface="Cambria Math"/>
                        </a:rPr>
                        <m:t>𝑪</m:t>
                      </m:r>
                    </m:oMath>
                  </m:oMathPara>
                </a14:m>
                <a:endParaRPr lang="en-US" altLang="zh-TW" b="1" dirty="0" smtClean="0"/>
              </a:p>
              <a:p>
                <a:pPr lvl="1"/>
                <a:r>
                  <a:rPr lang="en-US" altLang="zh-TW" dirty="0" smtClean="0"/>
                  <a:t>C is some complex number:  C = a + bi</a:t>
                </a:r>
              </a:p>
              <a:p>
                <a:pPr lvl="1"/>
                <a:r>
                  <a:rPr lang="en-US" altLang="zh-TW" dirty="0" smtClean="0"/>
                  <a:t>Z</a:t>
                </a:r>
                <a:r>
                  <a:rPr lang="en-US" altLang="zh-TW" sz="1600" dirty="0" smtClean="0"/>
                  <a:t>k+1 </a:t>
                </a:r>
                <a:r>
                  <a:rPr lang="en-US" altLang="zh-TW" dirty="0" smtClean="0"/>
                  <a:t> is the (k+1)th iteration of the complex number</a:t>
                </a:r>
              </a:p>
              <a:p>
                <a:pPr lvl="1"/>
                <a:r>
                  <a:rPr lang="en-US" altLang="zh-TW" dirty="0" smtClean="0"/>
                  <a:t>If  |Zk| &lt;= 2 for ANY k  =&gt;  C belongs to Mandelbrot Set</a:t>
                </a: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229600" cy="5105400"/>
              </a:xfrm>
              <a:blipFill rotWithShape="1">
                <a:blip r:embed="rId2"/>
                <a:stretch>
                  <a:fillRect l="-963" t="-95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3962400"/>
            <a:ext cx="8153400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64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8650" y="3727450"/>
            <a:ext cx="4667250" cy="31115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Problem </a:t>
            </a:r>
            <a:r>
              <a:rPr lang="en-US" altLang="zh-TW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Description(cont’d)</a:t>
            </a:r>
            <a:endParaRPr lang="zh-TW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What exact is Mandelbrot Set?</a:t>
            </a:r>
          </a:p>
          <a:p>
            <a:pPr lvl="1"/>
            <a:r>
              <a:rPr lang="en-US" altLang="zh-TW" sz="2400" dirty="0" smtClean="0"/>
              <a:t>It </a:t>
            </a:r>
            <a:r>
              <a:rPr lang="en-US" altLang="zh-TW" sz="2400" dirty="0"/>
              <a:t>is a </a:t>
            </a:r>
            <a:r>
              <a:rPr lang="en-US" altLang="zh-TW" sz="2400" b="1" dirty="0"/>
              <a:t>fractal</a:t>
            </a:r>
            <a:r>
              <a:rPr lang="en-US" altLang="zh-TW" sz="2400" dirty="0"/>
              <a:t>: An object that display self‐similarity </a:t>
            </a:r>
            <a:r>
              <a:rPr lang="en-US" altLang="zh-TW" sz="2400" dirty="0" smtClean="0"/>
              <a:t>at various </a:t>
            </a:r>
            <a:r>
              <a:rPr lang="en-US" altLang="zh-TW" sz="2400" dirty="0"/>
              <a:t>scale; Magnifying a fractal reveals </a:t>
            </a:r>
            <a:r>
              <a:rPr lang="en-US" altLang="zh-TW" sz="2400" dirty="0" smtClean="0"/>
              <a:t>small‐scale details </a:t>
            </a:r>
            <a:r>
              <a:rPr lang="en-US" altLang="zh-TW" sz="2400" dirty="0"/>
              <a:t>similar to the large‐scale characteristics</a:t>
            </a:r>
          </a:p>
          <a:p>
            <a:pPr lvl="1"/>
            <a:r>
              <a:rPr lang="en-US" altLang="zh-TW" sz="2400" dirty="0" smtClean="0"/>
              <a:t> </a:t>
            </a:r>
            <a:r>
              <a:rPr lang="en-US" altLang="zh-TW" sz="2400" dirty="0"/>
              <a:t>After plotting the Mandelbrot </a:t>
            </a:r>
            <a:r>
              <a:rPr lang="en-US" altLang="zh-TW" sz="2400" dirty="0" smtClean="0"/>
              <a:t>Set determined </a:t>
            </a:r>
            <a:r>
              <a:rPr lang="en-US" altLang="zh-TW" sz="2400" dirty="0"/>
              <a:t>by thousands of iteration</a:t>
            </a:r>
            <a:r>
              <a:rPr lang="en-US" altLang="zh-TW" sz="2400" dirty="0" smtClean="0"/>
              <a:t>:</a:t>
            </a:r>
            <a:endParaRPr lang="en-US" altLang="zh-TW" sz="2400" dirty="0"/>
          </a:p>
        </p:txBody>
      </p:sp>
    </p:spTree>
    <p:extLst>
      <p:ext uri="{BB962C8B-B14F-4D97-AF65-F5344CB8AC3E}">
        <p14:creationId xmlns:p14="http://schemas.microsoft.com/office/powerpoint/2010/main" val="1454522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Problem Description(cont’d)</a:t>
            </a:r>
            <a:endParaRPr lang="zh-TW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350432"/>
            <a:ext cx="7772400" cy="5469468"/>
          </a:xfrm>
        </p:spPr>
      </p:pic>
    </p:spTree>
    <p:extLst>
      <p:ext uri="{BB962C8B-B14F-4D97-AF65-F5344CB8AC3E}">
        <p14:creationId xmlns:p14="http://schemas.microsoft.com/office/powerpoint/2010/main" val="442779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ky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Sky</Template>
  <TotalTime>3404</TotalTime>
  <Words>893</Words>
  <Application>Microsoft Office PowerPoint</Application>
  <PresentationFormat>如螢幕大小 (4:3)</PresentationFormat>
  <Paragraphs>172</Paragraphs>
  <Slides>35</Slides>
  <Notes>1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35</vt:i4>
      </vt:variant>
    </vt:vector>
  </HeadingPairs>
  <TitlesOfParts>
    <vt:vector size="36" baseType="lpstr">
      <vt:lpstr>Sky</vt:lpstr>
      <vt:lpstr>Parallel Programming                        Assignment 3 –                                           </vt:lpstr>
      <vt:lpstr>PowerPoint 簡報</vt:lpstr>
      <vt:lpstr>Outline</vt:lpstr>
      <vt:lpstr>Outline</vt:lpstr>
      <vt:lpstr>Goal</vt:lpstr>
      <vt:lpstr>Outline</vt:lpstr>
      <vt:lpstr>Problem Description</vt:lpstr>
      <vt:lpstr>Problem Description(cont’d)</vt:lpstr>
      <vt:lpstr>Problem Description(cont’d)</vt:lpstr>
      <vt:lpstr>Problem Description(cont’d)</vt:lpstr>
      <vt:lpstr>Outline</vt:lpstr>
      <vt:lpstr>Input &amp; Output format</vt:lpstr>
      <vt:lpstr>Input &amp; Output format</vt:lpstr>
      <vt:lpstr>Input &amp; Output format</vt:lpstr>
      <vt:lpstr>Outline</vt:lpstr>
      <vt:lpstr>Grading</vt:lpstr>
      <vt:lpstr>Scalability chart</vt:lpstr>
      <vt:lpstr>Load balance chart</vt:lpstr>
      <vt:lpstr>Grading (cont’d)</vt:lpstr>
      <vt:lpstr>Outline</vt:lpstr>
      <vt:lpstr>Reference</vt:lpstr>
      <vt:lpstr>Reference (cont’d)</vt:lpstr>
      <vt:lpstr>Reference (cont’d)</vt:lpstr>
      <vt:lpstr>Reference (cont’d)</vt:lpstr>
      <vt:lpstr>Reference (cont’d)</vt:lpstr>
      <vt:lpstr>Reference (cont’d)</vt:lpstr>
      <vt:lpstr>Reference (cont’d)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Reference</vt:lpstr>
      <vt:lpstr>PowerPoint 簡報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cyhuang</dc:creator>
  <cp:lastModifiedBy>benq</cp:lastModifiedBy>
  <cp:revision>480</cp:revision>
  <dcterms:created xsi:type="dcterms:W3CDTF">2006-08-16T00:00:00Z</dcterms:created>
  <dcterms:modified xsi:type="dcterms:W3CDTF">2014-11-22T06:24:13Z</dcterms:modified>
</cp:coreProperties>
</file>